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2"/>
  </p:notesMasterIdLst>
  <p:sldIdLst>
    <p:sldId id="257" r:id="rId2"/>
    <p:sldId id="258" r:id="rId3"/>
    <p:sldId id="261" r:id="rId4"/>
    <p:sldId id="262" r:id="rId5"/>
    <p:sldId id="263" r:id="rId6"/>
    <p:sldId id="268" r:id="rId7"/>
    <p:sldId id="276" r:id="rId8"/>
    <p:sldId id="273" r:id="rId9"/>
    <p:sldId id="284" r:id="rId10"/>
    <p:sldId id="289" r:id="rId11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75" autoAdjust="0"/>
    <p:restoredTop sz="92899" autoAdjust="0"/>
  </p:normalViewPr>
  <p:slideViewPr>
    <p:cSldViewPr>
      <p:cViewPr>
        <p:scale>
          <a:sx n="100" d="100"/>
          <a:sy n="100" d="100"/>
        </p:scale>
        <p:origin x="-157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rtotojas\Desktop\Microsoft%20Word%20diagram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rtotojas\Desktop\Microsoft%20Word%20diagram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090976475162827"/>
          <c:y val="0.11778333141477294"/>
          <c:w val="0.68616968017886648"/>
          <c:h val="0.811920910533294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Lapas2!$B$1</c:f>
              <c:strCache>
                <c:ptCount val="1"/>
                <c:pt idx="0">
                  <c:v> Aukščiausios vertės 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Lapas2!$A$2:$A$6</c:f>
              <c:strCache>
                <c:ptCount val="5"/>
                <c:pt idx="0">
                  <c:v> Mokymasis ne mokykloje </c:v>
                </c:pt>
                <c:pt idx="1">
                  <c:v> Kompetencija </c:v>
                </c:pt>
                <c:pt idx="2">
                  <c:v> Ugdymo(si) organizavimas </c:v>
                </c:pt>
                <c:pt idx="3">
                  <c:v> Ugdymo planai ir tvarkaraščiai </c:v>
                </c:pt>
                <c:pt idx="4">
                  <c:v> Orientavimasis į mokinių poreikius  </c:v>
                </c:pt>
              </c:strCache>
            </c:strRef>
          </c:cat>
          <c:val>
            <c:numRef>
              <c:f>Lapas2!$B$2:$B$6</c:f>
              <c:numCache>
                <c:formatCode>General</c:formatCode>
                <c:ptCount val="5"/>
                <c:pt idx="0">
                  <c:v>2.8</c:v>
                </c:pt>
                <c:pt idx="1">
                  <c:v>2.8</c:v>
                </c:pt>
                <c:pt idx="2">
                  <c:v>2.9</c:v>
                </c:pt>
                <c:pt idx="3">
                  <c:v>2.9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864192"/>
        <c:axId val="130892928"/>
      </c:barChart>
      <c:catAx>
        <c:axId val="1278641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lt-LT"/>
          </a:p>
        </c:txPr>
        <c:crossAx val="130892928"/>
        <c:crosses val="autoZero"/>
        <c:auto val="1"/>
        <c:lblAlgn val="ctr"/>
        <c:lblOffset val="100"/>
        <c:noMultiLvlLbl val="0"/>
      </c:catAx>
      <c:valAx>
        <c:axId val="1308929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278641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Lapas1!$B$13</c:f>
              <c:strCache>
                <c:ptCount val="1"/>
                <c:pt idx="0">
                  <c:v>Žemiausios vertės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Lapas1!$A$14:$A$18</c:f>
              <c:strCache>
                <c:ptCount val="5"/>
                <c:pt idx="0">
                  <c:v> Įranga ir priemonės </c:v>
                </c:pt>
                <c:pt idx="1">
                  <c:v> Lyderystė </c:v>
                </c:pt>
                <c:pt idx="2">
                  <c:v> Mokymasis virtualioje erdvėje </c:v>
                </c:pt>
                <c:pt idx="3">
                  <c:v> Pastatas ir jo aplinka </c:v>
                </c:pt>
                <c:pt idx="4">
                  <c:v> Mokinių įsivertinimas </c:v>
                </c:pt>
              </c:strCache>
            </c:strRef>
          </c:cat>
          <c:val>
            <c:numRef>
              <c:f>Lapas1!$B$14:$B$18</c:f>
              <c:numCache>
                <c:formatCode>General</c:formatCode>
                <c:ptCount val="5"/>
                <c:pt idx="0">
                  <c:v>2.5</c:v>
                </c:pt>
                <c:pt idx="1">
                  <c:v>2.4</c:v>
                </c:pt>
                <c:pt idx="2">
                  <c:v>2.4</c:v>
                </c:pt>
                <c:pt idx="3">
                  <c:v>2.2999999999999998</c:v>
                </c:pt>
                <c:pt idx="4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939136"/>
        <c:axId val="132644864"/>
      </c:barChart>
      <c:catAx>
        <c:axId val="1309391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lt-LT"/>
          </a:p>
        </c:txPr>
        <c:crossAx val="132644864"/>
        <c:crosses val="autoZero"/>
        <c:auto val="1"/>
        <c:lblAlgn val="ctr"/>
        <c:lblOffset val="100"/>
        <c:noMultiLvlLbl val="0"/>
      </c:catAx>
      <c:valAx>
        <c:axId val="1326448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30939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54B4D-E1F5-4537-A79C-C12665FBA382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3F227-8709-4F60-A664-EC05D4D94E3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36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err="1" smtClean="0"/>
              <a:t>Ideti</a:t>
            </a:r>
            <a:r>
              <a:rPr lang="lt-LT" dirty="0" smtClean="0"/>
              <a:t> SAVO </a:t>
            </a: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3F227-8709-4F60-A664-EC05D4D94E37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41241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7895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273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77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467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7997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6919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9809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4182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1960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0606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38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237DC-6FAE-405B-B284-012BAAD7FAEF}" type="datetimeFigureOut">
              <a:rPr lang="lt-LT" smtClean="0"/>
              <a:t>2020.05.30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FAF0D-2C9A-4AE1-B95B-C91BF5D3929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481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mva.smm.lt/wp-content/uploads/2012/12/metodika.docx" TargetMode="External"/><Relationship Id="rId2" Type="http://schemas.openxmlformats.org/officeDocument/2006/relationships/hyperlink" Target="http://www.nmva.smm.lt/wp-content/uploads/2012/12/%C4%AFsakymas-d%C4%97l-%C4%AFsivertinimo-metodikos-patvirtinimo1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mva.smm.lt/wp-content/uploads/2012/12/2-priedas.docx" TargetMode="External"/><Relationship Id="rId4" Type="http://schemas.openxmlformats.org/officeDocument/2006/relationships/hyperlink" Target="http://www.nmva.smm.lt/wp-content/uploads/2012/12/1-priedas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642194"/>
          </a:xfrm>
        </p:spPr>
        <p:txBody>
          <a:bodyPr>
            <a:normAutofit/>
          </a:bodyPr>
          <a:lstStyle/>
          <a:p>
            <a:r>
              <a:rPr lang="lt-LT" sz="3200" dirty="0" smtClean="0"/>
              <a:t>Šiaulių ,,</a:t>
            </a:r>
            <a:r>
              <a:rPr lang="lt-LT" sz="3200" dirty="0" err="1" smtClean="0"/>
              <a:t>Ringuvos</a:t>
            </a:r>
            <a:r>
              <a:rPr lang="lt-LT" sz="3200" dirty="0" err="1" smtClean="0"/>
              <a:t>‘‘mokykla</a:t>
            </a:r>
            <a:r>
              <a:rPr lang="lt-LT" sz="3200" dirty="0" smtClean="0"/>
              <a:t> </a:t>
            </a:r>
            <a:endParaRPr lang="lt-LT" sz="3200" dirty="0"/>
          </a:p>
        </p:txBody>
      </p:sp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lt-LT" b="1" dirty="0" smtClean="0"/>
          </a:p>
          <a:p>
            <a:pPr marL="0" indent="0">
              <a:buNone/>
            </a:pPr>
            <a:endParaRPr lang="lt-LT" b="1" dirty="0"/>
          </a:p>
          <a:p>
            <a:pPr marL="0" indent="0">
              <a:buNone/>
            </a:pPr>
            <a:endParaRPr lang="lt-LT" b="1" dirty="0" smtClean="0"/>
          </a:p>
          <a:p>
            <a:pPr marL="0" indent="0" algn="ctr">
              <a:buNone/>
            </a:pPr>
            <a:r>
              <a:rPr lang="lt-LT" sz="3600" dirty="0" smtClean="0"/>
              <a:t>Plačiojo </a:t>
            </a:r>
            <a:r>
              <a:rPr lang="lt-LT" sz="3600" dirty="0"/>
              <a:t>įsivertinimo </a:t>
            </a:r>
            <a:endParaRPr lang="lt-LT" sz="3600" dirty="0" smtClean="0"/>
          </a:p>
          <a:p>
            <a:pPr marL="0" indent="0" algn="ctr">
              <a:buNone/>
            </a:pPr>
            <a:r>
              <a:rPr lang="lt-LT" sz="3600" dirty="0" smtClean="0"/>
              <a:t> </a:t>
            </a:r>
            <a:r>
              <a:rPr lang="lt-LT" sz="3600" dirty="0"/>
              <a:t>ataskaita </a:t>
            </a:r>
            <a:endParaRPr lang="lt-LT" sz="3600" dirty="0" smtClean="0"/>
          </a:p>
          <a:p>
            <a:pPr marL="0" indent="0" algn="ctr">
              <a:buNone/>
            </a:pPr>
            <a:endParaRPr lang="lt-LT" sz="3600" dirty="0"/>
          </a:p>
          <a:p>
            <a:pPr marL="0" indent="0" algn="ctr">
              <a:buNone/>
            </a:pPr>
            <a:r>
              <a:rPr lang="lt-LT" sz="3600" dirty="0" smtClean="0"/>
              <a:t>                               </a:t>
            </a:r>
          </a:p>
          <a:p>
            <a:pPr marL="0" indent="0" algn="ctr">
              <a:buNone/>
            </a:pPr>
            <a:r>
              <a:rPr lang="lt-LT" sz="2800" dirty="0" smtClean="0"/>
              <a:t>2020-01-02</a:t>
            </a:r>
            <a:endParaRPr lang="lt-LT" sz="2800" dirty="0"/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9965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7504" y="1412776"/>
            <a:ext cx="8928992" cy="4680520"/>
          </a:xfrm>
        </p:spPr>
        <p:txBody>
          <a:bodyPr>
            <a:normAutofit fontScale="90000"/>
          </a:bodyPr>
          <a:lstStyle/>
          <a:p>
            <a:pPr marL="0" indent="0"/>
            <a:r>
              <a:rPr lang="lt-LT" sz="3100" dirty="0" smtClean="0">
                <a:latin typeface="+mn-lt"/>
                <a:sym typeface="Wingdings" pitchFamily="2" charset="2"/>
              </a:rPr>
              <a:t>    Sritys giluminiam veiklos kokybės  vertinimui </a:t>
            </a:r>
            <a:r>
              <a:rPr lang="lt-LT" sz="2700" i="1" dirty="0" smtClean="0">
                <a:latin typeface="+mn-lt"/>
                <a:sym typeface="Wingdings" pitchFamily="2" charset="2"/>
              </a:rPr>
              <a:t>(pasirinkimas)</a:t>
            </a:r>
            <a:r>
              <a:rPr lang="lt-LT" sz="32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lt-LT" sz="3200" dirty="0" smtClean="0">
                <a:solidFill>
                  <a:srgbClr val="C00000"/>
                </a:solidFill>
                <a:latin typeface="+mn-lt"/>
              </a:rPr>
            </a:br>
            <a:r>
              <a:rPr lang="lt-LT" sz="32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lt-LT" sz="3200" dirty="0" smtClean="0">
                <a:solidFill>
                  <a:srgbClr val="C00000"/>
                </a:solidFill>
                <a:latin typeface="+mn-lt"/>
              </a:rPr>
            </a:br>
            <a:r>
              <a:rPr lang="lt-LT" sz="2000" dirty="0" smtClean="0">
                <a:latin typeface="+mn-lt"/>
                <a:sym typeface="Wingdings" pitchFamily="2" charset="2"/>
              </a:rPr>
              <a:t>2.4.2.Mokinių įsivertinimas </a:t>
            </a:r>
            <a:br>
              <a:rPr lang="lt-LT" sz="2000" dirty="0" smtClean="0">
                <a:latin typeface="+mn-lt"/>
                <a:sym typeface="Wingdings" pitchFamily="2" charset="2"/>
              </a:rPr>
            </a:br>
            <a:r>
              <a:rPr lang="lt-LT" sz="2000" dirty="0" smtClean="0">
                <a:latin typeface="+mn-lt"/>
                <a:sym typeface="Wingdings" pitchFamily="2" charset="2"/>
              </a:rPr>
              <a:t>3.1.2.</a:t>
            </a:r>
            <a:r>
              <a:rPr lang="lt-LT" sz="2000" dirty="0" smtClean="0">
                <a:latin typeface="+mn-lt"/>
              </a:rPr>
              <a:t>Pastatas </a:t>
            </a:r>
            <a:r>
              <a:rPr lang="lt-LT" sz="2000" dirty="0">
                <a:latin typeface="+mn-lt"/>
              </a:rPr>
              <a:t>ir jo </a:t>
            </a:r>
            <a:r>
              <a:rPr lang="lt-LT" sz="2000" dirty="0" smtClean="0">
                <a:latin typeface="+mn-lt"/>
              </a:rPr>
              <a:t>aplinka </a:t>
            </a:r>
            <a:br>
              <a:rPr lang="lt-LT" sz="2000" dirty="0" smtClean="0">
                <a:latin typeface="+mn-lt"/>
              </a:rPr>
            </a:br>
            <a:r>
              <a:rPr lang="lt-LT" sz="2000" dirty="0" smtClean="0">
                <a:latin typeface="+mn-lt"/>
              </a:rPr>
              <a:t>3.2.2.Mokymasis </a:t>
            </a:r>
            <a:r>
              <a:rPr lang="lt-LT" sz="2000" dirty="0">
                <a:latin typeface="+mn-lt"/>
              </a:rPr>
              <a:t>virtualioje </a:t>
            </a:r>
            <a:r>
              <a:rPr lang="lt-LT" sz="2000" dirty="0" smtClean="0">
                <a:latin typeface="+mn-lt"/>
              </a:rPr>
              <a:t>erdvėje</a:t>
            </a:r>
            <a:br>
              <a:rPr lang="lt-LT" sz="2000" dirty="0" smtClean="0">
                <a:latin typeface="+mn-lt"/>
              </a:rPr>
            </a:br>
            <a:r>
              <a:rPr lang="lt-LT" sz="2000" dirty="0" smtClean="0">
                <a:latin typeface="+mn-lt"/>
              </a:rPr>
              <a:t>3.1.1.Įranga </a:t>
            </a:r>
            <a:r>
              <a:rPr lang="lt-LT" sz="2000" dirty="0">
                <a:latin typeface="+mn-lt"/>
              </a:rPr>
              <a:t>ir </a:t>
            </a:r>
            <a:r>
              <a:rPr lang="lt-LT" sz="2000" dirty="0" smtClean="0">
                <a:latin typeface="+mn-lt"/>
              </a:rPr>
              <a:t>priemonės </a:t>
            </a:r>
            <a:br>
              <a:rPr lang="lt-LT" sz="2000" dirty="0" smtClean="0">
                <a:latin typeface="+mn-lt"/>
              </a:rPr>
            </a:br>
            <a:r>
              <a:rPr lang="lt-LT" sz="2000" dirty="0" smtClean="0">
                <a:latin typeface="+mn-lt"/>
              </a:rPr>
              <a:t>4.1.2.Lyderystė</a:t>
            </a:r>
            <a:r>
              <a:rPr lang="lt-LT" sz="20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lt-LT" sz="2000" dirty="0" smtClean="0">
                <a:solidFill>
                  <a:srgbClr val="C00000"/>
                </a:solidFill>
                <a:latin typeface="+mn-lt"/>
              </a:rPr>
            </a:br>
            <a:r>
              <a:rPr lang="lt-LT" sz="2000" dirty="0">
                <a:solidFill>
                  <a:srgbClr val="C00000"/>
                </a:solidFill>
                <a:latin typeface="+mn-lt"/>
              </a:rPr>
              <a:t/>
            </a:r>
            <a:br>
              <a:rPr lang="lt-LT" sz="2000" dirty="0">
                <a:solidFill>
                  <a:srgbClr val="C00000"/>
                </a:solidFill>
                <a:latin typeface="+mn-lt"/>
              </a:rPr>
            </a:br>
            <a:r>
              <a:rPr lang="lt-LT" sz="20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lt-LT" sz="2000" dirty="0" smtClean="0">
                <a:solidFill>
                  <a:srgbClr val="C00000"/>
                </a:solidFill>
                <a:latin typeface="+mn-lt"/>
              </a:rPr>
            </a:br>
            <a:r>
              <a:rPr lang="lt-LT" sz="2200" u="sng" dirty="0"/>
              <a:t>Mokyklos tarybos sprendimu tobulintini šie rodikliai:</a:t>
            </a:r>
            <a:br>
              <a:rPr lang="lt-LT" sz="2200" u="sng" dirty="0"/>
            </a:br>
            <a:r>
              <a:rPr lang="lt-LT" sz="1800" dirty="0"/>
              <a:t/>
            </a:r>
            <a:br>
              <a:rPr lang="lt-LT" sz="1800" dirty="0"/>
            </a:br>
            <a:r>
              <a:rPr lang="lt-LT" sz="1800" dirty="0"/>
              <a:t/>
            </a:r>
            <a:br>
              <a:rPr lang="lt-LT" sz="1800" dirty="0"/>
            </a:br>
            <a:r>
              <a:rPr lang="lt-LT" sz="2200" dirty="0"/>
              <a:t>2.4.2. Mokinių įsivertinimas </a:t>
            </a:r>
            <a:br>
              <a:rPr lang="lt-LT" sz="2200" dirty="0"/>
            </a:br>
            <a:r>
              <a:rPr lang="lt-LT" sz="2200" dirty="0"/>
              <a:t>4.1.2. Lyderystė</a:t>
            </a:r>
            <a:r>
              <a:rPr lang="lt-LT" sz="1800" dirty="0"/>
              <a:t/>
            </a:r>
            <a:br>
              <a:rPr lang="lt-LT" sz="1800" dirty="0"/>
            </a:br>
            <a:r>
              <a:rPr lang="lt-LT" sz="18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lt-LT" sz="1800" dirty="0" smtClean="0">
                <a:solidFill>
                  <a:srgbClr val="C00000"/>
                </a:solidFill>
                <a:latin typeface="+mn-lt"/>
              </a:rPr>
            </a:br>
            <a:r>
              <a:rPr lang="lt-LT" sz="28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lt-LT" sz="2800" dirty="0" smtClean="0">
                <a:solidFill>
                  <a:srgbClr val="C00000"/>
                </a:solidFill>
                <a:latin typeface="+mn-lt"/>
              </a:rPr>
            </a:br>
            <a:r>
              <a:rPr lang="lt-LT" sz="3100" dirty="0" smtClean="0">
                <a:latin typeface="+mn-lt"/>
                <a:sym typeface="Wingdings" pitchFamily="2" charset="2"/>
              </a:rPr>
              <a:t> </a:t>
            </a:r>
            <a:r>
              <a:rPr lang="lt-LT" sz="2000" i="1" dirty="0" smtClean="0">
                <a:latin typeface="Bookman Old Style" pitchFamily="18" charset="0"/>
              </a:rPr>
              <a:t/>
            </a:r>
            <a:br>
              <a:rPr lang="lt-LT" sz="2000" i="1" dirty="0" smtClean="0">
                <a:latin typeface="Bookman Old Style" pitchFamily="18" charset="0"/>
              </a:rPr>
            </a:br>
            <a:r>
              <a:rPr lang="lt-LT" sz="3100" dirty="0">
                <a:latin typeface="Bookman Old Style" pitchFamily="18" charset="0"/>
                <a:sym typeface="Wingdings" pitchFamily="2" charset="2"/>
              </a:rPr>
              <a:t/>
            </a:r>
            <a:br>
              <a:rPr lang="lt-LT" sz="3100" dirty="0">
                <a:latin typeface="Bookman Old Style" pitchFamily="18" charset="0"/>
                <a:sym typeface="Wingdings" pitchFamily="2" charset="2"/>
              </a:rPr>
            </a:br>
            <a:endParaRPr lang="lt-LT" sz="3100" dirty="0"/>
          </a:p>
        </p:txBody>
      </p:sp>
    </p:spTree>
    <p:extLst>
      <p:ext uri="{BB962C8B-B14F-4D97-AF65-F5344CB8AC3E}">
        <p14:creationId xmlns:p14="http://schemas.microsoft.com/office/powerpoint/2010/main" val="3119943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title"/>
          </p:nvPr>
        </p:nvSpPr>
        <p:spPr>
          <a:xfrm>
            <a:off x="203970" y="404664"/>
            <a:ext cx="8928992" cy="1080120"/>
          </a:xfrm>
        </p:spPr>
        <p:txBody>
          <a:bodyPr>
            <a:noAutofit/>
          </a:bodyPr>
          <a:lstStyle/>
          <a:p>
            <a:r>
              <a:rPr lang="lt-LT" sz="2400" dirty="0" smtClean="0">
                <a:latin typeface="+mn-lt"/>
              </a:rPr>
              <a:t>Mokyklos veiklos kokybės įsivertinimas</a:t>
            </a:r>
            <a:br>
              <a:rPr lang="lt-LT" sz="2400" dirty="0" smtClean="0">
                <a:latin typeface="+mn-lt"/>
              </a:rPr>
            </a:br>
            <a:r>
              <a:rPr lang="lt-LT" sz="2400" dirty="0" smtClean="0">
                <a:latin typeface="+mn-lt"/>
              </a:rPr>
              <a:t> vykdomas vadovaujantis: </a:t>
            </a:r>
            <a:br>
              <a:rPr lang="lt-LT" sz="2400" dirty="0" smtClean="0">
                <a:latin typeface="+mn-lt"/>
              </a:rPr>
            </a:br>
            <a:endParaRPr lang="lt-LT" sz="2400" dirty="0">
              <a:latin typeface="+mn-lt"/>
            </a:endParaRPr>
          </a:p>
        </p:txBody>
      </p:sp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323528" y="2420888"/>
            <a:ext cx="8568952" cy="3845024"/>
          </a:xfrm>
        </p:spPr>
        <p:txBody>
          <a:bodyPr>
            <a:normAutofit/>
          </a:bodyPr>
          <a:lstStyle/>
          <a:p>
            <a:r>
              <a:rPr lang="lt-LT" sz="2000" dirty="0" smtClean="0">
                <a:hlinkClick r:id="rId2"/>
              </a:rPr>
              <a:t>Dėl </a:t>
            </a:r>
            <a:r>
              <a:rPr lang="lt-LT" sz="2000" dirty="0">
                <a:hlinkClick r:id="rId2"/>
              </a:rPr>
              <a:t>mokyklos, įgyvendinančios bendrojo ugdymo programas, veiklos kokybės įsivertinimo metodikos patvirtinimo</a:t>
            </a:r>
            <a:r>
              <a:rPr lang="lt-LT" sz="2000" dirty="0"/>
              <a:t> </a:t>
            </a:r>
            <a:r>
              <a:rPr lang="lt-LT" sz="2000" dirty="0" smtClean="0"/>
              <a:t> </a:t>
            </a:r>
            <a:r>
              <a:rPr lang="lt-LT" sz="2000" i="1" dirty="0" smtClean="0"/>
              <a:t>2016-03-29 </a:t>
            </a:r>
            <a:r>
              <a:rPr lang="lt-LT" sz="2000" i="1" dirty="0"/>
              <a:t>įsakymas </a:t>
            </a:r>
            <a:r>
              <a:rPr lang="lt-LT" sz="2000" i="1" dirty="0" err="1"/>
              <a:t>Nr</a:t>
            </a:r>
            <a:r>
              <a:rPr lang="lt-LT" sz="2000" i="1" dirty="0"/>
              <a:t>. 2V-267  </a:t>
            </a:r>
          </a:p>
          <a:p>
            <a:r>
              <a:rPr lang="lt-LT" sz="2000" dirty="0">
                <a:hlinkClick r:id="rId3"/>
              </a:rPr>
              <a:t>Mokyklos, įgyvendinančios bendrojo ugdymo programas, veiklos kokybės įsivertinimo metodika</a:t>
            </a:r>
            <a:r>
              <a:rPr lang="lt-LT" sz="2000" dirty="0"/>
              <a:t>, </a:t>
            </a:r>
            <a:r>
              <a:rPr lang="lt-LT" sz="2000" i="1" dirty="0"/>
              <a:t>patvirtinta 2016 </a:t>
            </a:r>
            <a:r>
              <a:rPr lang="lt-LT" sz="2000" i="1" dirty="0" err="1"/>
              <a:t>m</a:t>
            </a:r>
            <a:r>
              <a:rPr lang="lt-LT" sz="2000" i="1" dirty="0"/>
              <a:t>. kovo 29 </a:t>
            </a:r>
            <a:r>
              <a:rPr lang="lt-LT" sz="2000" i="1" dirty="0" err="1"/>
              <a:t>d</a:t>
            </a:r>
            <a:r>
              <a:rPr lang="lt-LT" sz="2000" i="1" dirty="0"/>
              <a:t>. </a:t>
            </a:r>
            <a:r>
              <a:rPr lang="lt-LT" sz="2000" i="1" dirty="0" err="1"/>
              <a:t>Nr</a:t>
            </a:r>
            <a:r>
              <a:rPr lang="lt-LT" sz="2000" i="1" dirty="0"/>
              <a:t>. V-267;</a:t>
            </a:r>
          </a:p>
          <a:p>
            <a:r>
              <a:rPr lang="lt-LT" sz="2000" i="1" dirty="0"/>
              <a:t>Priedas </a:t>
            </a:r>
            <a:r>
              <a:rPr lang="lt-LT" sz="2000" i="1" dirty="0" err="1"/>
              <a:t>Nr</a:t>
            </a:r>
            <a:r>
              <a:rPr lang="lt-LT" sz="2000" i="1" dirty="0"/>
              <a:t>. 1. </a:t>
            </a:r>
            <a:r>
              <a:rPr lang="lt-LT" sz="2000" dirty="0">
                <a:hlinkClick r:id="rId4"/>
              </a:rPr>
              <a:t>Mokyklos, įgyvendinančios bendrojo ugdymo programas, veiklos kokybės įsivertinimo modelio sandara</a:t>
            </a:r>
            <a:r>
              <a:rPr lang="lt-LT" sz="2000" dirty="0"/>
              <a:t> </a:t>
            </a:r>
          </a:p>
          <a:p>
            <a:r>
              <a:rPr lang="lt-LT" sz="2000" i="1" dirty="0"/>
              <a:t>Priedas </a:t>
            </a:r>
            <a:r>
              <a:rPr lang="lt-LT" sz="2000" i="1" dirty="0" err="1"/>
              <a:t>Nr</a:t>
            </a:r>
            <a:r>
              <a:rPr lang="lt-LT" sz="2000" i="1" dirty="0"/>
              <a:t>. 2.</a:t>
            </a:r>
            <a:r>
              <a:rPr lang="lt-LT" sz="2000" dirty="0"/>
              <a:t> </a:t>
            </a:r>
            <a:r>
              <a:rPr lang="lt-LT" sz="2000" dirty="0">
                <a:hlinkClick r:id="rId5"/>
              </a:rPr>
              <a:t>Mokyklos, įgyvendinančios bendrojo ugdymo programas, veiklos kokybės įsivertinimo modelio schema</a:t>
            </a:r>
            <a:r>
              <a:rPr lang="lt-LT" sz="2000" dirty="0"/>
              <a:t> </a:t>
            </a:r>
          </a:p>
          <a:p>
            <a:pPr marL="0" indent="0">
              <a:buNone/>
            </a:pP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241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68952" cy="936104"/>
          </a:xfrm>
        </p:spPr>
        <p:txBody>
          <a:bodyPr>
            <a:noAutofit/>
          </a:bodyPr>
          <a:lstStyle/>
          <a:p>
            <a:r>
              <a:rPr lang="lt-LT" sz="3600" dirty="0">
                <a:latin typeface="+mn-lt"/>
                <a:cs typeface="Adobe Hebrew" pitchFamily="18" charset="-79"/>
              </a:rPr>
              <a:t>Į</a:t>
            </a:r>
            <a:r>
              <a:rPr lang="lt-LT" sz="3600" dirty="0" smtClean="0">
                <a:latin typeface="+mn-lt"/>
                <a:cs typeface="Adobe Hebrew" pitchFamily="18" charset="-79"/>
              </a:rPr>
              <a:t>sivertinimo </a:t>
            </a:r>
            <a:r>
              <a:rPr lang="lt-LT" sz="3600" i="1" dirty="0" smtClean="0">
                <a:latin typeface="+mn-lt"/>
                <a:cs typeface="Adobe Hebrew" pitchFamily="18" charset="-79"/>
              </a:rPr>
              <a:t>tikslai </a:t>
            </a:r>
            <a:r>
              <a:rPr lang="lt-LT" sz="3600" i="1" dirty="0" smtClean="0">
                <a:latin typeface="+mn-lt"/>
                <a:cs typeface="Adobe Hebrew" pitchFamily="18" charset="-79"/>
              </a:rPr>
              <a:t> </a:t>
            </a:r>
            <a:r>
              <a:rPr lang="lt-LT" sz="3600" dirty="0" smtClean="0">
                <a:latin typeface="+mn-lt"/>
              </a:rPr>
              <a:t/>
            </a:r>
            <a:br>
              <a:rPr lang="lt-LT" sz="3600" dirty="0" smtClean="0">
                <a:latin typeface="+mn-lt"/>
              </a:rPr>
            </a:br>
            <a:endParaRPr lang="lt-LT" sz="3600" dirty="0">
              <a:latin typeface="+mn-lt"/>
            </a:endParaRPr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690517"/>
              </p:ext>
            </p:extLst>
          </p:nvPr>
        </p:nvGraphicFramePr>
        <p:xfrm>
          <a:off x="323528" y="1700808"/>
          <a:ext cx="8640959" cy="4392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947"/>
                <a:gridCol w="1862276"/>
                <a:gridCol w="6331736"/>
              </a:tblGrid>
              <a:tr h="13543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S</a:t>
                      </a:r>
                      <a:endParaRPr lang="lt-L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rgbClr val="00B050"/>
                          </a:solidFill>
                          <a:effectLst/>
                        </a:rPr>
                        <a:t>Stipriosios </a:t>
                      </a:r>
                      <a:endParaRPr lang="lt-LT" sz="1800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pusės</a:t>
                      </a:r>
                      <a:endParaRPr lang="lt-LT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rgbClr val="00B050"/>
                          </a:solidFill>
                          <a:effectLst/>
                        </a:rPr>
                        <a:t>Kas </a:t>
                      </a: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mums einasi puikiai?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Kas mums suteikia energijos,</a:t>
                      </a:r>
                      <a:r>
                        <a:rPr lang="lt-LT" sz="1800" baseline="0" dirty="0" smtClean="0">
                          <a:solidFill>
                            <a:srgbClr val="00B050"/>
                          </a:solidFill>
                          <a:effectLst/>
                        </a:rPr>
                        <a:t> kas mus varo pirmyn</a:t>
                      </a: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Kuo mes didžiuojamės</a:t>
                      </a:r>
                      <a:r>
                        <a:rPr lang="lt-LT" sz="1800" dirty="0">
                          <a:solidFill>
                            <a:srgbClr val="00B050"/>
                          </a:solidFill>
                          <a:effectLst/>
                        </a:rPr>
                        <a:t>? </a:t>
                      </a:r>
                      <a:endParaRPr lang="lt-LT" sz="1800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Kuo </a:t>
                      </a:r>
                      <a:r>
                        <a:rPr lang="lt-LT" sz="1800" dirty="0">
                          <a:solidFill>
                            <a:srgbClr val="00B050"/>
                          </a:solidFill>
                          <a:effectLst/>
                        </a:rPr>
                        <a:t>mes stiprūs?</a:t>
                      </a:r>
                      <a:endParaRPr lang="lt-LT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S</a:t>
                      </a:r>
                      <a:endParaRPr lang="lt-L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Silpnosios </a:t>
                      </a:r>
                      <a:endParaRPr lang="lt-LT" sz="180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pusės</a:t>
                      </a:r>
                      <a:endParaRPr lang="lt-LT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effectLst/>
                        </a:rPr>
                        <a:t>                                   </a:t>
                      </a: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Kas </a:t>
                      </a: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mums sunkiai sekasi</a:t>
                      </a: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                                   Su </a:t>
                      </a: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kokiomis kliūtimis susiduriame? </a:t>
                      </a:r>
                      <a:endParaRPr lang="lt-LT" sz="180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                                   Ko </a:t>
                      </a: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mums stinga? </a:t>
                      </a:r>
                      <a:endParaRPr lang="lt-LT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>
                          <a:effectLst/>
                        </a:rPr>
                        <a:t>G</a:t>
                      </a:r>
                      <a:endParaRPr lang="lt-L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Grėsmės</a:t>
                      </a:r>
                      <a:endParaRPr lang="lt-LT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effectLst/>
                        </a:rPr>
                        <a:t>                                   </a:t>
                      </a: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Kur </a:t>
                      </a: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įžvelgiame būsimus pavojus ir grėsmes? </a:t>
                      </a:r>
                      <a:endParaRPr lang="lt-LT" sz="180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                                   Su </a:t>
                      </a: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kokiais sunkumais </a:t>
                      </a: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susiduriame?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C00000"/>
                          </a:solidFill>
                          <a:effectLst/>
                        </a:rPr>
                        <a:t>                                   Kokių </a:t>
                      </a:r>
                      <a:r>
                        <a:rPr lang="lt-LT" sz="1800" dirty="0">
                          <a:solidFill>
                            <a:srgbClr val="C00000"/>
                          </a:solidFill>
                          <a:effectLst/>
                        </a:rPr>
                        <a:t>nepageidaujamų pasekmių baiminamės?</a:t>
                      </a:r>
                      <a:endParaRPr lang="lt-LT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G</a:t>
                      </a:r>
                      <a:endParaRPr lang="lt-L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solidFill>
                            <a:srgbClr val="00B050"/>
                          </a:solidFill>
                          <a:effectLst/>
                        </a:rPr>
                        <a:t>Galimybės</a:t>
                      </a:r>
                      <a:endParaRPr lang="lt-LT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Ką galime optimizuoti?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>
                          <a:solidFill>
                            <a:srgbClr val="00B050"/>
                          </a:solidFill>
                          <a:effectLst/>
                        </a:rPr>
                        <a:t>Kokias </a:t>
                      </a:r>
                      <a:r>
                        <a:rPr lang="lt-LT" sz="1800" dirty="0">
                          <a:solidFill>
                            <a:srgbClr val="00B050"/>
                          </a:solidFill>
                          <a:effectLst/>
                        </a:rPr>
                        <a:t>matome naujas galimybes?</a:t>
                      </a:r>
                      <a:endParaRPr lang="lt-LT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83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808" y="1268760"/>
            <a:ext cx="7385967" cy="501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ntraštė 5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lt-LT" sz="2000" dirty="0" smtClean="0">
                <a:latin typeface="+mn-lt"/>
              </a:rPr>
              <a:t>Mokyklų, vykdančių bendrojo ugdymo programas ,</a:t>
            </a:r>
            <a:br>
              <a:rPr lang="lt-LT" sz="2000" dirty="0" smtClean="0">
                <a:latin typeface="+mn-lt"/>
              </a:rPr>
            </a:br>
            <a:r>
              <a:rPr lang="lt-LT" sz="2000" dirty="0" smtClean="0">
                <a:latin typeface="+mn-lt"/>
              </a:rPr>
              <a:t>veiklos kokybės visuminio vertinimo rodikliai </a:t>
            </a:r>
            <a:endParaRPr lang="lt-LT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083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ntraštė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Įsivertinimo instrumentai</a:t>
            </a:r>
            <a:br>
              <a:rPr lang="lt-LT" dirty="0" smtClean="0"/>
            </a:br>
            <a:endParaRPr lang="lt-LT" dirty="0"/>
          </a:p>
        </p:txBody>
      </p:sp>
      <p:sp>
        <p:nvSpPr>
          <p:cNvPr id="7" name="Turinio vietos rezervavimo ženklas 6"/>
          <p:cNvSpPr>
            <a:spLocks noGrp="1"/>
          </p:cNvSpPr>
          <p:nvPr>
            <p:ph sz="half" idx="1"/>
          </p:nvPr>
        </p:nvSpPr>
        <p:spPr>
          <a:xfrm>
            <a:off x="251520" y="1628800"/>
            <a:ext cx="8640960" cy="36724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lt-LT" sz="3500" dirty="0"/>
              <a:t> </a:t>
            </a:r>
            <a:r>
              <a:rPr lang="lt-LT" sz="3500" dirty="0" smtClean="0"/>
              <a:t>   </a:t>
            </a:r>
            <a:endParaRPr lang="lt-LT" sz="5600" dirty="0" smtClean="0">
              <a:latin typeface="Bookman Old Style" pitchFamily="18" charset="0"/>
            </a:endParaRPr>
          </a:p>
          <a:p>
            <a:pPr marL="0" indent="0" algn="ctr">
              <a:buNone/>
            </a:pPr>
            <a:r>
              <a:rPr lang="lt-LT" sz="5600" b="1" dirty="0">
                <a:latin typeface="Bookman Old Style" pitchFamily="18" charset="0"/>
              </a:rPr>
              <a:t>Įvertinimui atlikti pasinaudojome </a:t>
            </a:r>
            <a:endParaRPr lang="lt-LT" sz="5600" b="1" dirty="0" smtClean="0">
              <a:latin typeface="Bookman Old Style" pitchFamily="18" charset="0"/>
            </a:endParaRPr>
          </a:p>
          <a:p>
            <a:pPr marL="0" indent="0" algn="ctr">
              <a:buNone/>
            </a:pPr>
            <a:r>
              <a:rPr lang="lt-LT" sz="5600" b="1" dirty="0" smtClean="0">
                <a:latin typeface="Bookman Old Style" pitchFamily="18" charset="0"/>
              </a:rPr>
              <a:t> </a:t>
            </a:r>
            <a:r>
              <a:rPr lang="lt-LT" sz="5600" b="1" dirty="0">
                <a:latin typeface="Bookman Old Style" pitchFamily="18" charset="0"/>
              </a:rPr>
              <a:t>Nacionalinės mokyklų vertinimo agentūros </a:t>
            </a:r>
            <a:r>
              <a:rPr lang="lt-LT" sz="5600" b="1" dirty="0" smtClean="0">
                <a:latin typeface="Bookman Old Style" pitchFamily="18" charset="0"/>
              </a:rPr>
              <a:t> (dabar NŠA)   </a:t>
            </a:r>
            <a:r>
              <a:rPr lang="lt-LT" sz="5600" b="1" dirty="0">
                <a:latin typeface="Bookman Old Style" pitchFamily="18" charset="0"/>
              </a:rPr>
              <a:t>teikiama nemokama paslauga - interneto platforma - ,,IQES </a:t>
            </a:r>
            <a:r>
              <a:rPr lang="lt-LT" sz="5600" b="1" dirty="0" err="1">
                <a:latin typeface="Bookman Old Style" pitchFamily="18" charset="0"/>
              </a:rPr>
              <a:t>online</a:t>
            </a:r>
            <a:r>
              <a:rPr lang="lt-LT" sz="5600" b="1" dirty="0">
                <a:latin typeface="Bookman Old Style" pitchFamily="18" charset="0"/>
              </a:rPr>
              <a:t> Lietuva.</a:t>
            </a:r>
            <a:endParaRPr lang="lt-LT" sz="5600" dirty="0">
              <a:latin typeface="Bookman Old Style" pitchFamily="18" charset="0"/>
            </a:endParaRPr>
          </a:p>
          <a:p>
            <a:pPr marL="0" indent="0">
              <a:buNone/>
            </a:pPr>
            <a:endParaRPr lang="lt-LT" sz="5600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lt-LT" sz="5600" dirty="0">
              <a:latin typeface="Bookman Old Style" pitchFamily="18" charset="0"/>
            </a:endParaRPr>
          </a:p>
          <a:p>
            <a:pPr marL="0" indent="0" algn="ctr">
              <a:buNone/>
            </a:pPr>
            <a:r>
              <a:rPr lang="lt-LT" sz="7200" dirty="0" smtClean="0">
                <a:latin typeface="Bookman Old Style" pitchFamily="18" charset="0"/>
              </a:rPr>
              <a:t>Tiesioginėje internetinėje apklausoje   </a:t>
            </a:r>
          </a:p>
          <a:p>
            <a:pPr marL="0" indent="0" algn="ctr">
              <a:buNone/>
            </a:pPr>
            <a:r>
              <a:rPr lang="lt-LT" sz="7200" dirty="0" smtClean="0">
                <a:latin typeface="Bookman Old Style" pitchFamily="18" charset="0"/>
              </a:rPr>
              <a:t> </a:t>
            </a:r>
            <a:r>
              <a:rPr lang="lt-LT" sz="7200" b="1" dirty="0" smtClean="0">
                <a:latin typeface="Bookman Old Style" pitchFamily="18" charset="0"/>
              </a:rPr>
              <a:t>,,Plačiojo įsivertinimo anketa 2017 ‘‘ </a:t>
            </a:r>
            <a:r>
              <a:rPr lang="lt-LT" sz="6400" dirty="0" smtClean="0">
                <a:latin typeface="Bookman Old Style" pitchFamily="18" charset="0"/>
              </a:rPr>
              <a:t>(baigta 2019-11-19)</a:t>
            </a:r>
          </a:p>
          <a:p>
            <a:pPr marL="0" indent="0">
              <a:buNone/>
            </a:pPr>
            <a:endParaRPr lang="lt-LT" sz="7200" dirty="0">
              <a:latin typeface="Bookman Old Style" pitchFamily="18" charset="0"/>
            </a:endParaRPr>
          </a:p>
          <a:p>
            <a:pPr marL="0" indent="0">
              <a:buNone/>
            </a:pPr>
            <a:endParaRPr lang="lt-LT" sz="2000" dirty="0" smtClean="0"/>
          </a:p>
          <a:p>
            <a:pPr marL="0" indent="0" algn="ctr">
              <a:buNone/>
            </a:pPr>
            <a:r>
              <a:rPr lang="lt-LT" sz="8000" u="sng" dirty="0" smtClean="0">
                <a:latin typeface="Bookman Old Style" pitchFamily="18" charset="0"/>
              </a:rPr>
              <a:t>IMTIS:           </a:t>
            </a:r>
          </a:p>
          <a:p>
            <a:pPr marL="0" indent="0" algn="ctr">
              <a:buNone/>
            </a:pPr>
            <a:r>
              <a:rPr lang="lt-LT" sz="5000" dirty="0" smtClean="0"/>
              <a:t> </a:t>
            </a:r>
            <a:r>
              <a:rPr lang="lt-LT" sz="8000" dirty="0" smtClean="0"/>
              <a:t>Išdalinti </a:t>
            </a:r>
            <a:r>
              <a:rPr lang="lt-LT" sz="8000" dirty="0" smtClean="0">
                <a:solidFill>
                  <a:srgbClr val="00B050"/>
                </a:solidFill>
              </a:rPr>
              <a:t>65 prieigos kodai</a:t>
            </a:r>
            <a:r>
              <a:rPr lang="lt-LT" sz="8000" dirty="0">
                <a:solidFill>
                  <a:srgbClr val="00B050"/>
                </a:solidFill>
              </a:rPr>
              <a:t> </a:t>
            </a:r>
            <a:endParaRPr lang="lt-LT" sz="8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lt-LT" sz="8000" dirty="0" smtClean="0"/>
          </a:p>
          <a:p>
            <a:pPr marL="0" indent="0" algn="ctr">
              <a:buNone/>
            </a:pPr>
            <a:r>
              <a:rPr lang="lt-LT" sz="8000" dirty="0" smtClean="0"/>
              <a:t>Pedagogai -27</a:t>
            </a:r>
          </a:p>
          <a:p>
            <a:pPr marL="0" indent="0" algn="ctr">
              <a:buNone/>
            </a:pPr>
            <a:r>
              <a:rPr lang="lt-LT" sz="8000" dirty="0" smtClean="0"/>
              <a:t>mokinių tėvai (globėjai, rūpintojai) -20</a:t>
            </a:r>
          </a:p>
          <a:p>
            <a:pPr marL="0" indent="0" algn="ctr">
              <a:buNone/>
            </a:pPr>
            <a:r>
              <a:rPr lang="lt-LT" sz="8000" dirty="0" smtClean="0"/>
              <a:t>Mokytojų padėjėjos -12</a:t>
            </a:r>
          </a:p>
          <a:p>
            <a:pPr marL="0" indent="0" algn="ctr">
              <a:buNone/>
            </a:pPr>
            <a:r>
              <a:rPr lang="lt-LT" sz="8000" dirty="0" smtClean="0"/>
              <a:t>švietimo </a:t>
            </a:r>
            <a:r>
              <a:rPr lang="lt-LT" sz="8000" dirty="0"/>
              <a:t>pagalbos specialistai </a:t>
            </a:r>
            <a:r>
              <a:rPr lang="lt-LT" sz="8000" dirty="0" smtClean="0"/>
              <a:t>, aplinkos </a:t>
            </a:r>
            <a:r>
              <a:rPr lang="lt-LT" sz="8000" dirty="0"/>
              <a:t>darbuotojai </a:t>
            </a:r>
            <a:r>
              <a:rPr lang="lt-LT" sz="8000" dirty="0" smtClean="0"/>
              <a:t>- 6</a:t>
            </a:r>
          </a:p>
          <a:p>
            <a:pPr marL="0" indent="0" algn="ctr">
              <a:buNone/>
            </a:pPr>
            <a:r>
              <a:rPr lang="lt-LT" sz="8000" dirty="0" smtClean="0">
                <a:solidFill>
                  <a:srgbClr val="C00000"/>
                </a:solidFill>
              </a:rPr>
              <a:t>Užpildyta- 54</a:t>
            </a:r>
            <a:endParaRPr lang="lt-LT" sz="80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lt-LT" sz="8000" dirty="0"/>
          </a:p>
          <a:p>
            <a:pPr marL="0" indent="0" algn="ctr">
              <a:buNone/>
            </a:pPr>
            <a:r>
              <a:rPr lang="lt-LT" sz="5000" dirty="0" smtClean="0"/>
              <a:t>    </a:t>
            </a:r>
            <a:endParaRPr lang="lt-LT" sz="5000" dirty="0"/>
          </a:p>
        </p:txBody>
      </p:sp>
      <p:pic>
        <p:nvPicPr>
          <p:cNvPr id="13" name="Turinio vietos rezervavimo ženklas 1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052736"/>
            <a:ext cx="5688632" cy="504056"/>
          </a:xfrm>
        </p:spPr>
      </p:pic>
    </p:spTree>
    <p:extLst>
      <p:ext uri="{BB962C8B-B14F-4D97-AF65-F5344CB8AC3E}">
        <p14:creationId xmlns:p14="http://schemas.microsoft.com/office/powerpoint/2010/main" val="109083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urinio vietos rezervavimo ženklas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089" y="1600200"/>
            <a:ext cx="7315822" cy="4525963"/>
          </a:xfrm>
        </p:spPr>
      </p:pic>
    </p:spTree>
    <p:extLst>
      <p:ext uri="{BB962C8B-B14F-4D97-AF65-F5344CB8AC3E}">
        <p14:creationId xmlns:p14="http://schemas.microsoft.com/office/powerpoint/2010/main" val="6370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 smtClean="0"/>
              <a:t>Aukščiausios ir žemiausios vertės </a:t>
            </a:r>
            <a:endParaRPr lang="lt-LT" sz="3600" dirty="0"/>
          </a:p>
        </p:txBody>
      </p:sp>
      <p:pic>
        <p:nvPicPr>
          <p:cNvPr id="6" name="Turinio vietos rezervavimo ženklas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67" y="2343732"/>
            <a:ext cx="7983065" cy="3038899"/>
          </a:xfrm>
        </p:spPr>
      </p:pic>
    </p:spTree>
    <p:extLst>
      <p:ext uri="{BB962C8B-B14F-4D97-AF65-F5344CB8AC3E}">
        <p14:creationId xmlns:p14="http://schemas.microsoft.com/office/powerpoint/2010/main" val="236062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lt-LT" sz="3600" dirty="0" smtClean="0">
                <a:solidFill>
                  <a:srgbClr val="00B050"/>
                </a:solidFill>
                <a:latin typeface="+mn-lt"/>
              </a:rPr>
              <a:t>Aukščiausios vertės </a:t>
            </a:r>
            <a:endParaRPr lang="lt-LT" sz="3600" dirty="0">
              <a:solidFill>
                <a:srgbClr val="00B050"/>
              </a:solidFill>
              <a:latin typeface="+mn-lt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197087"/>
              </p:ext>
            </p:extLst>
          </p:nvPr>
        </p:nvGraphicFramePr>
        <p:xfrm>
          <a:off x="251520" y="1124744"/>
          <a:ext cx="8589640" cy="5318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177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lt-LT" sz="3200" dirty="0" smtClean="0">
                <a:latin typeface="Bookman Old Style" pitchFamily="18" charset="0"/>
              </a:rPr>
              <a:t>Žemiausios vertės </a:t>
            </a:r>
            <a:endParaRPr lang="lt-LT" sz="3200" dirty="0">
              <a:latin typeface="Bookman Old Style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893818"/>
              </p:ext>
            </p:extLst>
          </p:nvPr>
        </p:nvGraphicFramePr>
        <p:xfrm>
          <a:off x="179512" y="1052736"/>
          <a:ext cx="885698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975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1722</TotalTime>
  <Words>206</Words>
  <Application>Microsoft Office PowerPoint</Application>
  <PresentationFormat>Demonstracija ekrane (4:3)</PresentationFormat>
  <Paragraphs>64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1" baseType="lpstr">
      <vt:lpstr>Office tema</vt:lpstr>
      <vt:lpstr>Šiaulių ,,Ringuvos‘‘mokykla </vt:lpstr>
      <vt:lpstr>Mokyklos veiklos kokybės įsivertinimas  vykdomas vadovaujantis:  </vt:lpstr>
      <vt:lpstr>Įsivertinimo tikslai   </vt:lpstr>
      <vt:lpstr>Mokyklų, vykdančių bendrojo ugdymo programas , veiklos kokybės visuminio vertinimo rodikliai </vt:lpstr>
      <vt:lpstr>Įsivertinimo instrumentai </vt:lpstr>
      <vt:lpstr>PowerPoint pristatymas</vt:lpstr>
      <vt:lpstr>Aukščiausios ir žemiausios vertės </vt:lpstr>
      <vt:lpstr>Aukščiausios vertės </vt:lpstr>
      <vt:lpstr>Žemiausios vertės </vt:lpstr>
      <vt:lpstr>    Sritys giluminiam veiklos kokybės  vertinimui (pasirinkimas)  2.4.2.Mokinių įsivertinimas  3.1.2.Pastatas ir jo aplinka  3.2.2.Mokymasis virtualioje erdvėje 3.1.1.Įranga ir priemonės  4.1.2.Lyderystė   Mokyklos tarybos sprendimu tobulintini šie rodikliai:   2.4.2. Mokinių įsivertinimas  4.1.2. Lyderystė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vartotojas</dc:creator>
  <cp:lastModifiedBy>vartotojas</cp:lastModifiedBy>
  <cp:revision>231</cp:revision>
  <dcterms:created xsi:type="dcterms:W3CDTF">2019-12-08T17:27:58Z</dcterms:created>
  <dcterms:modified xsi:type="dcterms:W3CDTF">2020-05-30T18:57:20Z</dcterms:modified>
</cp:coreProperties>
</file>