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7" r:id="rId3"/>
    <p:sldId id="270" r:id="rId4"/>
    <p:sldId id="275" r:id="rId5"/>
    <p:sldId id="340" r:id="rId6"/>
    <p:sldId id="277" r:id="rId7"/>
    <p:sldId id="278" r:id="rId8"/>
    <p:sldId id="347" r:id="rId9"/>
    <p:sldId id="332" r:id="rId10"/>
    <p:sldId id="348" r:id="rId11"/>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45D6"/>
    <a:srgbClr val="E4FC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92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4AB5AD-B5E9-4D3D-B959-24877D0B4BE3}" type="datetimeFigureOut">
              <a:rPr lang="lt-LT" smtClean="0"/>
              <a:t>2020.12.28</a:t>
            </a:fld>
            <a:endParaRPr lang="lt-LT"/>
          </a:p>
        </p:txBody>
      </p:sp>
      <p:sp>
        <p:nvSpPr>
          <p:cNvPr id="4" name="Skaidrės vaizdo vietos rezervavimo ženkla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6" name="Poraštės vietos rezervavimo ženklas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C7E41D-6B26-491C-8BFB-7C33887EED78}" type="slidenum">
              <a:rPr lang="lt-LT" smtClean="0"/>
              <a:t>‹#›</a:t>
            </a:fld>
            <a:endParaRPr lang="lt-LT"/>
          </a:p>
        </p:txBody>
      </p:sp>
    </p:spTree>
    <p:extLst>
      <p:ext uri="{BB962C8B-B14F-4D97-AF65-F5344CB8AC3E}">
        <p14:creationId xmlns:p14="http://schemas.microsoft.com/office/powerpoint/2010/main" val="3750652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kaidrės vaizdo vietos rezervavimo ženkla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lt-LT" sz="1000" smtClean="0"/>
          </a:p>
        </p:txBody>
      </p:sp>
      <p:sp>
        <p:nvSpPr>
          <p:cNvPr id="14340"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fld id="{77E1E24C-82A8-450E-BBA1-C68E0C17AE12}" type="slidenum">
              <a:rPr lang="lt-LT" smtClean="0"/>
              <a:pPr eaLnBrk="1" hangingPunct="1"/>
              <a:t>7</a:t>
            </a:fld>
            <a:endParaRPr lang="lt-L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smtClean="0"/>
              <a:t>Spustelėję redag. ruoš. pavad. stilių</a:t>
            </a:r>
            <a:endParaRPr lang="lt-LT"/>
          </a:p>
        </p:txBody>
      </p:sp>
      <p:sp>
        <p:nvSpPr>
          <p:cNvPr id="3" name="Antrinis pavadinima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lt-LT"/>
          </a:p>
        </p:txBody>
      </p:sp>
      <p:sp>
        <p:nvSpPr>
          <p:cNvPr id="4" name="Datos vietos rezervavimo ženklas 3"/>
          <p:cNvSpPr>
            <a:spLocks noGrp="1"/>
          </p:cNvSpPr>
          <p:nvPr>
            <p:ph type="dt" sz="half" idx="10"/>
          </p:nvPr>
        </p:nvSpPr>
        <p:spPr/>
        <p:txBody>
          <a:bodyPr/>
          <a:lstStyle/>
          <a:p>
            <a:fld id="{2A0362F4-61C0-4341-9A28-A583714EAD08}" type="datetimeFigureOut">
              <a:rPr lang="lt-LT" smtClean="0"/>
              <a:t>2020.12.28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1028647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2A0362F4-61C0-4341-9A28-A583714EAD08}" type="datetimeFigureOut">
              <a:rPr lang="lt-LT" smtClean="0"/>
              <a:t>2020.12.28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3111256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2A0362F4-61C0-4341-9A28-A583714EAD08}" type="datetimeFigureOut">
              <a:rPr lang="lt-LT" smtClean="0"/>
              <a:t>2020.12.28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208057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2A0362F4-61C0-4341-9A28-A583714EAD08}" type="datetimeFigureOut">
              <a:rPr lang="lt-LT" smtClean="0"/>
              <a:t>2020.12.28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3380901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os vietos rezervavimo ženklas 3"/>
          <p:cNvSpPr>
            <a:spLocks noGrp="1"/>
          </p:cNvSpPr>
          <p:nvPr>
            <p:ph type="dt" sz="half" idx="10"/>
          </p:nvPr>
        </p:nvSpPr>
        <p:spPr/>
        <p:txBody>
          <a:bodyPr/>
          <a:lstStyle/>
          <a:p>
            <a:fld id="{2A0362F4-61C0-4341-9A28-A583714EAD08}" type="datetimeFigureOut">
              <a:rPr lang="lt-LT" smtClean="0"/>
              <a:t>2020.12.28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3791087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4"/>
          <p:cNvSpPr>
            <a:spLocks noGrp="1"/>
          </p:cNvSpPr>
          <p:nvPr>
            <p:ph type="dt" sz="half" idx="10"/>
          </p:nvPr>
        </p:nvSpPr>
        <p:spPr/>
        <p:txBody>
          <a:bodyPr/>
          <a:lstStyle/>
          <a:p>
            <a:fld id="{2A0362F4-61C0-4341-9A28-A583714EAD08}" type="datetimeFigureOut">
              <a:rPr lang="lt-LT" smtClean="0"/>
              <a:t>2020.12.28</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2229095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6"/>
          <p:cNvSpPr>
            <a:spLocks noGrp="1"/>
          </p:cNvSpPr>
          <p:nvPr>
            <p:ph type="dt" sz="half" idx="10"/>
          </p:nvPr>
        </p:nvSpPr>
        <p:spPr/>
        <p:txBody>
          <a:bodyPr/>
          <a:lstStyle/>
          <a:p>
            <a:fld id="{2A0362F4-61C0-4341-9A28-A583714EAD08}" type="datetimeFigureOut">
              <a:rPr lang="lt-LT" smtClean="0"/>
              <a:t>2020.12.28</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3275143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2A0362F4-61C0-4341-9A28-A583714EAD08}" type="datetimeFigureOut">
              <a:rPr lang="lt-LT" smtClean="0"/>
              <a:t>2020.12.28</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1932537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2A0362F4-61C0-4341-9A28-A583714EAD08}" type="datetimeFigureOut">
              <a:rPr lang="lt-LT" smtClean="0"/>
              <a:t>2020.12.28</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998255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smtClean="0"/>
              <a:t>Spustelėję redag. ruoš. pavad. stilių</a:t>
            </a:r>
            <a:endParaRPr lang="lt-LT"/>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2A0362F4-61C0-4341-9A28-A583714EAD08}" type="datetimeFigureOut">
              <a:rPr lang="lt-LT" smtClean="0"/>
              <a:t>2020.12.28</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414377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2A0362F4-61C0-4341-9A28-A583714EAD08}" type="datetimeFigureOut">
              <a:rPr lang="lt-LT" smtClean="0"/>
              <a:t>2020.12.28</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E3B1EDCB-424A-460C-B5AA-B20CD256A05E}" type="slidenum">
              <a:rPr lang="lt-LT" smtClean="0"/>
              <a:t>‹#›</a:t>
            </a:fld>
            <a:endParaRPr lang="lt-LT"/>
          </a:p>
        </p:txBody>
      </p:sp>
    </p:spTree>
    <p:extLst>
      <p:ext uri="{BB962C8B-B14F-4D97-AF65-F5344CB8AC3E}">
        <p14:creationId xmlns:p14="http://schemas.microsoft.com/office/powerpoint/2010/main" val="2809138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362F4-61C0-4341-9A28-A583714EAD08}" type="datetimeFigureOut">
              <a:rPr lang="lt-LT" smtClean="0"/>
              <a:t>2020.12.28</a:t>
            </a:fld>
            <a:endParaRPr lang="lt-LT"/>
          </a:p>
        </p:txBody>
      </p:sp>
      <p:sp>
        <p:nvSpPr>
          <p:cNvPr id="5" name="Poraštės vietos rezervavimo ženkla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B1EDCB-424A-460C-B5AA-B20CD256A05E}" type="slidenum">
              <a:rPr lang="lt-LT" smtClean="0"/>
              <a:t>‹#›</a:t>
            </a:fld>
            <a:endParaRPr lang="lt-LT"/>
          </a:p>
        </p:txBody>
      </p:sp>
    </p:spTree>
    <p:extLst>
      <p:ext uri="{BB962C8B-B14F-4D97-AF65-F5344CB8AC3E}">
        <p14:creationId xmlns:p14="http://schemas.microsoft.com/office/powerpoint/2010/main" val="1042159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nmva.smm.lt/wp-content/uploads/2012/12/metodika.docx" TargetMode="External"/><Relationship Id="rId2" Type="http://schemas.openxmlformats.org/officeDocument/2006/relationships/hyperlink" Target="http://www.nmva.smm.lt/wp-content/uploads/2012/12/%C4%AFsakymas-d%C4%97l-%C4%AFsivertinimo-metodikos-patvirtinimo1.docx" TargetMode="External"/><Relationship Id="rId1" Type="http://schemas.openxmlformats.org/officeDocument/2006/relationships/slideLayout" Target="../slideLayouts/slideLayout2.xml"/><Relationship Id="rId5" Type="http://schemas.openxmlformats.org/officeDocument/2006/relationships/hyperlink" Target="http://www.nmva.smm.lt/wp-content/uploads/2012/12/2-priedas.docx" TargetMode="External"/><Relationship Id="rId4" Type="http://schemas.openxmlformats.org/officeDocument/2006/relationships/hyperlink" Target="http://www.nmva.smm.lt/wp-content/uploads/2012/12/1-priedas.docx"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827584" y="476673"/>
            <a:ext cx="7772400" cy="648071"/>
          </a:xfrm>
        </p:spPr>
        <p:txBody>
          <a:bodyPr>
            <a:normAutofit fontScale="90000"/>
          </a:bodyPr>
          <a:lstStyle/>
          <a:p>
            <a:r>
              <a:rPr lang="lt-LT" dirty="0" smtClean="0"/>
              <a:t>Šiaulių  ,,</a:t>
            </a:r>
            <a:r>
              <a:rPr lang="lt-LT" dirty="0" err="1" smtClean="0"/>
              <a:t>Ringuvos</a:t>
            </a:r>
            <a:r>
              <a:rPr lang="lt-LT" dirty="0" smtClean="0"/>
              <a:t>‘‘ mokykla </a:t>
            </a:r>
            <a:endParaRPr lang="lt-LT" dirty="0"/>
          </a:p>
        </p:txBody>
      </p:sp>
      <p:sp>
        <p:nvSpPr>
          <p:cNvPr id="3" name="Antrinis pavadinimas 2"/>
          <p:cNvSpPr>
            <a:spLocks noGrp="1"/>
          </p:cNvSpPr>
          <p:nvPr>
            <p:ph type="subTitle" idx="1"/>
          </p:nvPr>
        </p:nvSpPr>
        <p:spPr>
          <a:xfrm>
            <a:off x="1585392" y="5589240"/>
            <a:ext cx="6400800" cy="600472"/>
          </a:xfrm>
        </p:spPr>
        <p:txBody>
          <a:bodyPr/>
          <a:lstStyle/>
          <a:p>
            <a:r>
              <a:rPr lang="lt-LT" dirty="0" smtClean="0"/>
              <a:t>2020 10 29 </a:t>
            </a:r>
            <a:endParaRPr lang="lt-LT" dirty="0"/>
          </a:p>
        </p:txBody>
      </p:sp>
      <p:sp>
        <p:nvSpPr>
          <p:cNvPr id="4" name="Antraštė 1"/>
          <p:cNvSpPr txBox="1">
            <a:spLocks/>
          </p:cNvSpPr>
          <p:nvPr/>
        </p:nvSpPr>
        <p:spPr>
          <a:xfrm>
            <a:off x="899592" y="2060848"/>
            <a:ext cx="7772400" cy="648071"/>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lt-LT" dirty="0"/>
          </a:p>
        </p:txBody>
      </p:sp>
      <p:sp>
        <p:nvSpPr>
          <p:cNvPr id="5" name="Stačiakampis 4"/>
          <p:cNvSpPr/>
          <p:nvPr/>
        </p:nvSpPr>
        <p:spPr>
          <a:xfrm>
            <a:off x="899592" y="2085346"/>
            <a:ext cx="7462201" cy="2850011"/>
          </a:xfrm>
          <a:prstGeom prst="rect">
            <a:avLst/>
          </a:prstGeom>
        </p:spPr>
        <p:txBody>
          <a:bodyPr wrap="square">
            <a:spAutoFit/>
          </a:bodyPr>
          <a:lstStyle/>
          <a:p>
            <a:pPr lvl="0" algn="ctr">
              <a:spcBef>
                <a:spcPct val="20000"/>
              </a:spcBef>
            </a:pPr>
            <a:r>
              <a:rPr lang="lt-LT" sz="4400" dirty="0" smtClean="0">
                <a:solidFill>
                  <a:srgbClr val="0070C0"/>
                </a:solidFill>
              </a:rPr>
              <a:t>Giluminio </a:t>
            </a:r>
            <a:r>
              <a:rPr lang="lt-LT" sz="4400" dirty="0">
                <a:solidFill>
                  <a:srgbClr val="0070C0"/>
                </a:solidFill>
              </a:rPr>
              <a:t/>
            </a:r>
            <a:br>
              <a:rPr lang="lt-LT" sz="4400" dirty="0">
                <a:solidFill>
                  <a:srgbClr val="0070C0"/>
                </a:solidFill>
              </a:rPr>
            </a:br>
            <a:r>
              <a:rPr lang="lt-LT" sz="4400" dirty="0">
                <a:solidFill>
                  <a:srgbClr val="0070C0"/>
                </a:solidFill>
              </a:rPr>
              <a:t> </a:t>
            </a:r>
            <a:r>
              <a:rPr lang="lt-LT" sz="3600" dirty="0">
                <a:solidFill>
                  <a:srgbClr val="0070C0"/>
                </a:solidFill>
              </a:rPr>
              <a:t>mokyklos veiklos kokybės </a:t>
            </a:r>
            <a:r>
              <a:rPr lang="lt-LT" sz="3600" dirty="0" smtClean="0">
                <a:solidFill>
                  <a:srgbClr val="0070C0"/>
                </a:solidFill>
              </a:rPr>
              <a:t>įsivertinimo </a:t>
            </a:r>
          </a:p>
          <a:p>
            <a:pPr lvl="0" algn="ctr">
              <a:spcBef>
                <a:spcPct val="20000"/>
              </a:spcBef>
            </a:pPr>
            <a:r>
              <a:rPr lang="lt-LT" sz="4400" dirty="0" smtClean="0">
                <a:solidFill>
                  <a:srgbClr val="0070C0"/>
                </a:solidFill>
              </a:rPr>
              <a:t>ataskaita </a:t>
            </a:r>
            <a:endParaRPr lang="lt-LT" sz="4400" dirty="0">
              <a:solidFill>
                <a:srgbClr val="0070C0"/>
              </a:solidFill>
            </a:endParaRPr>
          </a:p>
          <a:p>
            <a:pPr lvl="0" algn="ctr">
              <a:spcBef>
                <a:spcPct val="20000"/>
              </a:spcBef>
            </a:pPr>
            <a:endParaRPr lang="lt-LT" sz="3200" dirty="0">
              <a:solidFill>
                <a:prstClr val="black">
                  <a:tint val="75000"/>
                </a:prstClr>
              </a:solidFill>
            </a:endParaRPr>
          </a:p>
        </p:txBody>
      </p:sp>
    </p:spTree>
    <p:extLst>
      <p:ext uri="{BB962C8B-B14F-4D97-AF65-F5344CB8AC3E}">
        <p14:creationId xmlns:p14="http://schemas.microsoft.com/office/powerpoint/2010/main" val="15470356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000" dirty="0">
                <a:solidFill>
                  <a:srgbClr val="C00000"/>
                </a:solidFill>
              </a:rPr>
              <a:t>Atlikus giluminį mokyklos veiklos kokybės įsivertinimą, numatytos tolimesnės mokyklos veiklos tobulinimo gairės: </a:t>
            </a:r>
            <a:br>
              <a:rPr lang="lt-LT" sz="2000" dirty="0">
                <a:solidFill>
                  <a:srgbClr val="C00000"/>
                </a:solidFill>
              </a:rPr>
            </a:br>
            <a:endParaRPr lang="lt-LT" sz="2000" dirty="0">
              <a:solidFill>
                <a:srgbClr val="C00000"/>
              </a:solidFill>
            </a:endParaRPr>
          </a:p>
        </p:txBody>
      </p:sp>
      <p:sp>
        <p:nvSpPr>
          <p:cNvPr id="3" name="Turinio vietos rezervavimo ženklas 2"/>
          <p:cNvSpPr>
            <a:spLocks noGrp="1"/>
          </p:cNvSpPr>
          <p:nvPr>
            <p:ph idx="1"/>
          </p:nvPr>
        </p:nvSpPr>
        <p:spPr>
          <a:xfrm>
            <a:off x="457200" y="1600201"/>
            <a:ext cx="8229600" cy="2476872"/>
          </a:xfrm>
        </p:spPr>
        <p:txBody>
          <a:bodyPr>
            <a:normAutofit/>
          </a:bodyPr>
          <a:lstStyle/>
          <a:p>
            <a:pPr lvl="0" fontAlgn="base"/>
            <a:r>
              <a:rPr lang="lt-LT" sz="1800" dirty="0" smtClean="0"/>
              <a:t>Palankios </a:t>
            </a:r>
            <a:r>
              <a:rPr lang="lt-LT" sz="1800" dirty="0"/>
              <a:t>aplinkos mokinių įsivertinimui, individualios pažangos pamatavimui, pasiekimų gerinimui, saviraiškai, asmenybės augimui </a:t>
            </a:r>
            <a:r>
              <a:rPr lang="lt-LT" sz="1800" dirty="0" smtClean="0"/>
              <a:t>puoselėjimas</a:t>
            </a:r>
          </a:p>
          <a:p>
            <a:pPr fontAlgn="base"/>
            <a:r>
              <a:rPr lang="lt-LT" sz="1800" dirty="0"/>
              <a:t> </a:t>
            </a:r>
            <a:r>
              <a:rPr lang="lt-LT" sz="1800" dirty="0" smtClean="0"/>
              <a:t>Pedagogų </a:t>
            </a:r>
            <a:r>
              <a:rPr lang="lt-LT" sz="1800" dirty="0"/>
              <a:t>kompetencijų tobulinimas diegiant skaitmeninį ugdymo turinį; </a:t>
            </a:r>
            <a:endParaRPr lang="lt-LT" sz="1800" dirty="0" smtClean="0"/>
          </a:p>
          <a:p>
            <a:pPr fontAlgn="base"/>
            <a:r>
              <a:rPr lang="lt-LT" sz="1800" dirty="0"/>
              <a:t>Efektyvios komunikacijos  kūrimas </a:t>
            </a:r>
            <a:endParaRPr lang="lt-LT" sz="1800" dirty="0" smtClean="0"/>
          </a:p>
          <a:p>
            <a:pPr fontAlgn="base"/>
            <a:r>
              <a:rPr lang="lt-LT" sz="1800" dirty="0"/>
              <a:t>Dalijimosi profesine patirtimi su kolegomis tobulinimas </a:t>
            </a:r>
            <a:endParaRPr lang="lt-LT" sz="1800" dirty="0" smtClean="0"/>
          </a:p>
          <a:p>
            <a:pPr fontAlgn="base"/>
            <a:r>
              <a:rPr lang="lt-LT" sz="1800" dirty="0"/>
              <a:t> </a:t>
            </a:r>
            <a:r>
              <a:rPr lang="lt-LT" sz="1800" dirty="0" smtClean="0"/>
              <a:t>Partnerystė</a:t>
            </a:r>
            <a:r>
              <a:rPr lang="lt-LT" sz="1800" dirty="0"/>
              <a:t> su socialiniais partneriais vykdant projektinę veiklą </a:t>
            </a:r>
          </a:p>
          <a:p>
            <a:pPr fontAlgn="base"/>
            <a:endParaRPr lang="lt-LT" sz="1800" dirty="0"/>
          </a:p>
          <a:p>
            <a:pPr lvl="0" fontAlgn="base"/>
            <a:endParaRPr lang="lt-LT" sz="1800" dirty="0"/>
          </a:p>
        </p:txBody>
      </p:sp>
    </p:spTree>
    <p:extLst>
      <p:ext uri="{BB962C8B-B14F-4D97-AF65-F5344CB8AC3E}">
        <p14:creationId xmlns:p14="http://schemas.microsoft.com/office/powerpoint/2010/main" val="2830481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3"/>
          <p:cNvSpPr>
            <a:spLocks noGrp="1"/>
          </p:cNvSpPr>
          <p:nvPr>
            <p:ph type="title"/>
          </p:nvPr>
        </p:nvSpPr>
        <p:spPr>
          <a:xfrm>
            <a:off x="203970" y="404664"/>
            <a:ext cx="8928992" cy="1080120"/>
          </a:xfrm>
        </p:spPr>
        <p:txBody>
          <a:bodyPr>
            <a:noAutofit/>
          </a:bodyPr>
          <a:lstStyle/>
          <a:p>
            <a:r>
              <a:rPr lang="lt-LT" sz="2400" dirty="0" smtClean="0">
                <a:latin typeface="+mn-lt"/>
              </a:rPr>
              <a:t>Mokyklos veiklos kokybės įsivertinimas</a:t>
            </a:r>
            <a:br>
              <a:rPr lang="lt-LT" sz="2400" dirty="0" smtClean="0">
                <a:latin typeface="+mn-lt"/>
              </a:rPr>
            </a:br>
            <a:r>
              <a:rPr lang="lt-LT" sz="2400" dirty="0" smtClean="0">
                <a:latin typeface="+mn-lt"/>
              </a:rPr>
              <a:t> vykdomas vadovaujantis (1)  </a:t>
            </a:r>
            <a:br>
              <a:rPr lang="lt-LT" sz="2400" dirty="0" smtClean="0">
                <a:latin typeface="+mn-lt"/>
              </a:rPr>
            </a:br>
            <a:endParaRPr lang="lt-LT" sz="2400" dirty="0">
              <a:latin typeface="+mn-lt"/>
            </a:endParaRPr>
          </a:p>
        </p:txBody>
      </p:sp>
      <p:sp>
        <p:nvSpPr>
          <p:cNvPr id="2" name="Turinio vietos rezervavimo ženklas 1"/>
          <p:cNvSpPr>
            <a:spLocks noGrp="1"/>
          </p:cNvSpPr>
          <p:nvPr>
            <p:ph idx="1"/>
          </p:nvPr>
        </p:nvSpPr>
        <p:spPr>
          <a:xfrm>
            <a:off x="395536" y="1772816"/>
            <a:ext cx="8568952" cy="3845024"/>
          </a:xfrm>
        </p:spPr>
        <p:txBody>
          <a:bodyPr>
            <a:normAutofit/>
          </a:bodyPr>
          <a:lstStyle/>
          <a:p>
            <a:r>
              <a:rPr lang="lt-LT" sz="1800" dirty="0" smtClean="0">
                <a:hlinkClick r:id="rId2"/>
              </a:rPr>
              <a:t>Dėl </a:t>
            </a:r>
            <a:r>
              <a:rPr lang="lt-LT" sz="1800" dirty="0">
                <a:hlinkClick r:id="rId2"/>
              </a:rPr>
              <a:t>mokyklos, įgyvendinančios bendrojo ugdymo programas, veiklos kokybės įsivertinimo metodikos patvirtinimo</a:t>
            </a:r>
            <a:r>
              <a:rPr lang="lt-LT" sz="1800" dirty="0"/>
              <a:t> </a:t>
            </a:r>
            <a:r>
              <a:rPr lang="lt-LT" sz="1800" dirty="0" smtClean="0"/>
              <a:t> </a:t>
            </a:r>
            <a:r>
              <a:rPr lang="lt-LT" sz="1800" i="1" dirty="0" smtClean="0"/>
              <a:t>2016-03-29 </a:t>
            </a:r>
            <a:r>
              <a:rPr lang="lt-LT" sz="1800" i="1" dirty="0"/>
              <a:t>įsakymas </a:t>
            </a:r>
            <a:r>
              <a:rPr lang="lt-LT" sz="1800" i="1" dirty="0" err="1"/>
              <a:t>Nr</a:t>
            </a:r>
            <a:r>
              <a:rPr lang="lt-LT" sz="1800" i="1" dirty="0"/>
              <a:t>. 2V-267  </a:t>
            </a:r>
          </a:p>
          <a:p>
            <a:r>
              <a:rPr lang="lt-LT" sz="1800" dirty="0">
                <a:hlinkClick r:id="rId3"/>
              </a:rPr>
              <a:t>Mokyklos, įgyvendinančios bendrojo ugdymo programas, veiklos kokybės įsivertinimo metodika</a:t>
            </a:r>
            <a:r>
              <a:rPr lang="lt-LT" sz="1800" dirty="0"/>
              <a:t>, </a:t>
            </a:r>
            <a:r>
              <a:rPr lang="lt-LT" sz="1800" i="1" dirty="0"/>
              <a:t>patvirtinta 2016 </a:t>
            </a:r>
            <a:r>
              <a:rPr lang="lt-LT" sz="1800" i="1" dirty="0" err="1"/>
              <a:t>m</a:t>
            </a:r>
            <a:r>
              <a:rPr lang="lt-LT" sz="1800" i="1" dirty="0"/>
              <a:t>. kovo 29 </a:t>
            </a:r>
            <a:r>
              <a:rPr lang="lt-LT" sz="1800" i="1" dirty="0" err="1"/>
              <a:t>d</a:t>
            </a:r>
            <a:r>
              <a:rPr lang="lt-LT" sz="1800" i="1" dirty="0"/>
              <a:t>. </a:t>
            </a:r>
            <a:r>
              <a:rPr lang="lt-LT" sz="1800" i="1" dirty="0" err="1"/>
              <a:t>Nr</a:t>
            </a:r>
            <a:r>
              <a:rPr lang="lt-LT" sz="1800" i="1" dirty="0"/>
              <a:t>. V-267;</a:t>
            </a:r>
          </a:p>
          <a:p>
            <a:r>
              <a:rPr lang="lt-LT" sz="1800" i="1" dirty="0"/>
              <a:t>Priedas </a:t>
            </a:r>
            <a:r>
              <a:rPr lang="lt-LT" sz="1800" i="1" dirty="0" err="1"/>
              <a:t>Nr</a:t>
            </a:r>
            <a:r>
              <a:rPr lang="lt-LT" sz="1800" i="1" dirty="0"/>
              <a:t>. 1. </a:t>
            </a:r>
            <a:r>
              <a:rPr lang="lt-LT" sz="1800" dirty="0">
                <a:hlinkClick r:id="rId4"/>
              </a:rPr>
              <a:t>Mokyklos, įgyvendinančios bendrojo ugdymo programas, veiklos kokybės įsivertinimo modelio sandara</a:t>
            </a:r>
            <a:r>
              <a:rPr lang="lt-LT" sz="1800" dirty="0"/>
              <a:t> </a:t>
            </a:r>
          </a:p>
          <a:p>
            <a:r>
              <a:rPr lang="lt-LT" sz="1800" i="1" dirty="0"/>
              <a:t>Priedas </a:t>
            </a:r>
            <a:r>
              <a:rPr lang="lt-LT" sz="1800" i="1" dirty="0" err="1"/>
              <a:t>Nr</a:t>
            </a:r>
            <a:r>
              <a:rPr lang="lt-LT" sz="1800" i="1" dirty="0"/>
              <a:t>. 2.</a:t>
            </a:r>
            <a:r>
              <a:rPr lang="lt-LT" sz="1800" dirty="0"/>
              <a:t> </a:t>
            </a:r>
            <a:r>
              <a:rPr lang="lt-LT" sz="1800" dirty="0">
                <a:hlinkClick r:id="rId5"/>
              </a:rPr>
              <a:t>Mokyklos, įgyvendinančios bendrojo ugdymo programas, veiklos kokybės įsivertinimo modelio schema</a:t>
            </a:r>
            <a:r>
              <a:rPr lang="lt-LT" sz="1800" dirty="0"/>
              <a:t> </a:t>
            </a:r>
            <a:endParaRPr lang="lt-LT" sz="1800" dirty="0" smtClean="0"/>
          </a:p>
          <a:p>
            <a:pPr fontAlgn="base"/>
            <a:r>
              <a:rPr lang="lt-LT" sz="1800" dirty="0" smtClean="0"/>
              <a:t>Šiaulių </a:t>
            </a:r>
            <a:r>
              <a:rPr lang="lt-LT" sz="1800" dirty="0"/>
              <a:t>,,</a:t>
            </a:r>
            <a:r>
              <a:rPr lang="lt-LT" sz="1800" dirty="0" err="1"/>
              <a:t>Ringuvos</a:t>
            </a:r>
            <a:r>
              <a:rPr lang="lt-LT" sz="1800" dirty="0" smtClean="0"/>
              <a:t>‘‘ mokyklos </a:t>
            </a:r>
            <a:r>
              <a:rPr lang="lt-LT" sz="1800" dirty="0"/>
              <a:t>veiklos kokybės įsivertinimo tvarkos aprašas </a:t>
            </a:r>
          </a:p>
          <a:p>
            <a:pPr fontAlgn="base"/>
            <a:r>
              <a:rPr lang="lt-LT" sz="1800" dirty="0" smtClean="0"/>
              <a:t>Šiaulių </a:t>
            </a:r>
            <a:r>
              <a:rPr lang="lt-LT" sz="1800" dirty="0"/>
              <a:t>,,</a:t>
            </a:r>
            <a:r>
              <a:rPr lang="lt-LT" sz="1800" dirty="0" err="1"/>
              <a:t>Ringuvos</a:t>
            </a:r>
            <a:r>
              <a:rPr lang="lt-LT" sz="1800" dirty="0" smtClean="0"/>
              <a:t>‘‘ mokyklos </a:t>
            </a:r>
            <a:r>
              <a:rPr lang="lt-LT" sz="1800" dirty="0"/>
              <a:t>veiklos kokybės įsivertinimo veiklos </a:t>
            </a:r>
            <a:r>
              <a:rPr lang="lt-LT" sz="1800" dirty="0" smtClean="0"/>
              <a:t>planas</a:t>
            </a:r>
          </a:p>
          <a:p>
            <a:endParaRPr lang="lt-LT" sz="2000" dirty="0"/>
          </a:p>
          <a:p>
            <a:pPr marL="0" indent="0">
              <a:buNone/>
            </a:pPr>
            <a:endParaRPr lang="lt-LT" sz="2000" dirty="0"/>
          </a:p>
        </p:txBody>
      </p:sp>
    </p:spTree>
    <p:extLst>
      <p:ext uri="{BB962C8B-B14F-4D97-AF65-F5344CB8AC3E}">
        <p14:creationId xmlns:p14="http://schemas.microsoft.com/office/powerpoint/2010/main" val="3246177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ntraštė 5"/>
          <p:cNvSpPr>
            <a:spLocks noGrp="1"/>
          </p:cNvSpPr>
          <p:nvPr>
            <p:ph type="title"/>
          </p:nvPr>
        </p:nvSpPr>
        <p:spPr>
          <a:xfrm>
            <a:off x="457200" y="274638"/>
            <a:ext cx="8229600" cy="850106"/>
          </a:xfrm>
        </p:spPr>
        <p:txBody>
          <a:bodyPr>
            <a:normAutofit fontScale="90000"/>
          </a:bodyPr>
          <a:lstStyle/>
          <a:p>
            <a:r>
              <a:rPr lang="lt-LT" dirty="0" smtClean="0"/>
              <a:t>Įsivertinimo instrumentai</a:t>
            </a:r>
            <a:br>
              <a:rPr lang="lt-LT" dirty="0" smtClean="0"/>
            </a:br>
            <a:endParaRPr lang="lt-LT" dirty="0"/>
          </a:p>
        </p:txBody>
      </p:sp>
      <p:sp>
        <p:nvSpPr>
          <p:cNvPr id="7" name="Turinio vietos rezervavimo ženklas 6"/>
          <p:cNvSpPr>
            <a:spLocks noGrp="1"/>
          </p:cNvSpPr>
          <p:nvPr>
            <p:ph sz="half" idx="1"/>
          </p:nvPr>
        </p:nvSpPr>
        <p:spPr>
          <a:xfrm>
            <a:off x="251520" y="1628800"/>
            <a:ext cx="8640960" cy="4536504"/>
          </a:xfrm>
        </p:spPr>
        <p:txBody>
          <a:bodyPr>
            <a:normAutofit fontScale="25000" lnSpcReduction="20000"/>
          </a:bodyPr>
          <a:lstStyle/>
          <a:p>
            <a:pPr marL="0" indent="0">
              <a:buNone/>
            </a:pPr>
            <a:r>
              <a:rPr lang="lt-LT" sz="3500" dirty="0"/>
              <a:t> </a:t>
            </a:r>
            <a:r>
              <a:rPr lang="lt-LT" sz="3500" dirty="0" smtClean="0"/>
              <a:t>   </a:t>
            </a:r>
            <a:endParaRPr lang="lt-LT" sz="5600" dirty="0" smtClean="0">
              <a:latin typeface="Bookman Old Style" pitchFamily="18" charset="0"/>
            </a:endParaRPr>
          </a:p>
          <a:p>
            <a:pPr marL="0" indent="0" algn="ctr">
              <a:buNone/>
            </a:pPr>
            <a:r>
              <a:rPr lang="lt-LT" sz="5600" dirty="0">
                <a:latin typeface="Bookman Old Style" pitchFamily="18" charset="0"/>
              </a:rPr>
              <a:t>Įvertinimui atlikti </a:t>
            </a:r>
            <a:r>
              <a:rPr lang="lt-LT" sz="5600" dirty="0" smtClean="0">
                <a:latin typeface="Bookman Old Style" pitchFamily="18" charset="0"/>
              </a:rPr>
              <a:t>pasinaudota</a:t>
            </a:r>
          </a:p>
          <a:p>
            <a:pPr marL="0" indent="0" algn="ctr">
              <a:buNone/>
            </a:pPr>
            <a:r>
              <a:rPr lang="lt-LT" sz="5600" dirty="0" smtClean="0">
                <a:latin typeface="Bookman Old Style" pitchFamily="18" charset="0"/>
              </a:rPr>
              <a:t> </a:t>
            </a:r>
            <a:r>
              <a:rPr lang="lt-LT" sz="5600" dirty="0">
                <a:latin typeface="Bookman Old Style" pitchFamily="18" charset="0"/>
              </a:rPr>
              <a:t>Nacionalinės </a:t>
            </a:r>
            <a:r>
              <a:rPr lang="lt-LT" sz="5600" dirty="0" smtClean="0">
                <a:latin typeface="Bookman Old Style" pitchFamily="18" charset="0"/>
              </a:rPr>
              <a:t>švietimo agentūros  (NŠA)   </a:t>
            </a:r>
            <a:r>
              <a:rPr lang="lt-LT" sz="5600" dirty="0">
                <a:latin typeface="Bookman Old Style" pitchFamily="18" charset="0"/>
              </a:rPr>
              <a:t>teikiama </a:t>
            </a:r>
            <a:r>
              <a:rPr lang="lt-LT" sz="5600" dirty="0" smtClean="0">
                <a:latin typeface="Bookman Old Style" pitchFamily="18" charset="0"/>
              </a:rPr>
              <a:t>interneto </a:t>
            </a:r>
            <a:r>
              <a:rPr lang="lt-LT" sz="5600" dirty="0">
                <a:latin typeface="Bookman Old Style" pitchFamily="18" charset="0"/>
              </a:rPr>
              <a:t>platforma - ,,IQES </a:t>
            </a:r>
            <a:r>
              <a:rPr lang="lt-LT" sz="5600" dirty="0" err="1">
                <a:latin typeface="Bookman Old Style" pitchFamily="18" charset="0"/>
              </a:rPr>
              <a:t>online</a:t>
            </a:r>
            <a:r>
              <a:rPr lang="lt-LT" sz="5600" dirty="0">
                <a:latin typeface="Bookman Old Style" pitchFamily="18" charset="0"/>
              </a:rPr>
              <a:t> </a:t>
            </a:r>
            <a:r>
              <a:rPr lang="lt-LT" sz="5600" dirty="0" smtClean="0">
                <a:latin typeface="Bookman Old Style" pitchFamily="18" charset="0"/>
              </a:rPr>
              <a:t>Lietuva</a:t>
            </a:r>
            <a:endParaRPr lang="lt-LT" sz="5600" dirty="0">
              <a:latin typeface="Bookman Old Style" pitchFamily="18" charset="0"/>
            </a:endParaRPr>
          </a:p>
          <a:p>
            <a:pPr marL="0" indent="0">
              <a:buNone/>
            </a:pPr>
            <a:endParaRPr lang="lt-LT" sz="5600" dirty="0" smtClean="0">
              <a:latin typeface="Bookman Old Style" pitchFamily="18" charset="0"/>
            </a:endParaRPr>
          </a:p>
          <a:p>
            <a:pPr marL="0" indent="0" algn="ctr">
              <a:buNone/>
            </a:pPr>
            <a:r>
              <a:rPr lang="lt-LT" sz="7200" dirty="0" smtClean="0">
                <a:latin typeface="Bookman Old Style" pitchFamily="18" charset="0"/>
              </a:rPr>
              <a:t>Tiesioginėje internetinėje apklausoje   </a:t>
            </a:r>
          </a:p>
          <a:p>
            <a:pPr marL="0" indent="0" algn="ctr">
              <a:buNone/>
            </a:pPr>
            <a:r>
              <a:rPr lang="lt-LT" sz="8000" b="1" dirty="0" smtClean="0">
                <a:latin typeface="Bookman Old Style" pitchFamily="18" charset="0"/>
              </a:rPr>
              <a:t>               ,,</a:t>
            </a:r>
            <a:r>
              <a:rPr lang="lt-LT" sz="8000" b="1" dirty="0" smtClean="0"/>
              <a:t>ĮSIVERTINIMO </a:t>
            </a:r>
            <a:r>
              <a:rPr lang="lt-LT" sz="8000" b="1" dirty="0"/>
              <a:t>IR PAŽANGOS ATASKAITA </a:t>
            </a:r>
            <a:r>
              <a:rPr lang="lt-LT" sz="8000" b="1" dirty="0" smtClean="0">
                <a:latin typeface="Bookman Old Style" pitchFamily="18" charset="0"/>
              </a:rPr>
              <a:t>‘‘ </a:t>
            </a:r>
            <a:r>
              <a:rPr lang="lt-LT" sz="4800" dirty="0" smtClean="0">
                <a:latin typeface="Bookman Old Style" pitchFamily="18" charset="0"/>
              </a:rPr>
              <a:t>(baigta 2020-01-15)</a:t>
            </a:r>
          </a:p>
          <a:p>
            <a:pPr marL="0" indent="0" algn="ctr">
              <a:buNone/>
            </a:pPr>
            <a:endParaRPr lang="lt-LT" sz="6400" dirty="0" smtClean="0">
              <a:latin typeface="Bookman Old Style" pitchFamily="18" charset="0"/>
            </a:endParaRPr>
          </a:p>
          <a:p>
            <a:pPr marL="0" indent="0" algn="ctr">
              <a:buNone/>
            </a:pPr>
            <a:r>
              <a:rPr lang="lt-LT" sz="7200" dirty="0" smtClean="0">
                <a:solidFill>
                  <a:srgbClr val="0070C0"/>
                </a:solidFill>
                <a:latin typeface="Bookman Old Style" pitchFamily="18" charset="0"/>
              </a:rPr>
              <a:t>1.Tėvų, globėjų apklausa NŠA 2019</a:t>
            </a:r>
          </a:p>
          <a:p>
            <a:pPr marL="0" indent="0" algn="ctr">
              <a:buNone/>
            </a:pPr>
            <a:r>
              <a:rPr lang="lt-LT" sz="7200" dirty="0" smtClean="0">
                <a:solidFill>
                  <a:srgbClr val="0070C0"/>
                </a:solidFill>
                <a:latin typeface="Bookman Old Style" pitchFamily="18" charset="0"/>
              </a:rPr>
              <a:t>2. Mokinių apklausa NŠA 2019</a:t>
            </a:r>
          </a:p>
          <a:p>
            <a:pPr marL="0" indent="0">
              <a:buNone/>
            </a:pPr>
            <a:endParaRPr lang="lt-LT" sz="7200" dirty="0">
              <a:latin typeface="Bookman Old Style" pitchFamily="18" charset="0"/>
            </a:endParaRPr>
          </a:p>
          <a:p>
            <a:pPr marL="0" indent="0">
              <a:buNone/>
            </a:pPr>
            <a:endParaRPr lang="lt-LT" sz="2000" dirty="0" smtClean="0"/>
          </a:p>
          <a:p>
            <a:pPr marL="0" indent="0" algn="ctr">
              <a:buNone/>
            </a:pPr>
            <a:r>
              <a:rPr lang="lt-LT" sz="8000" u="sng" dirty="0" smtClean="0">
                <a:latin typeface="Bookman Old Style" pitchFamily="18" charset="0"/>
              </a:rPr>
              <a:t>IMTIS:</a:t>
            </a:r>
            <a:endParaRPr lang="en-US" sz="8000" u="sng" dirty="0" smtClean="0">
              <a:latin typeface="Bookman Old Style" pitchFamily="18" charset="0"/>
            </a:endParaRPr>
          </a:p>
          <a:p>
            <a:pPr marL="0" indent="0" algn="ctr">
              <a:buNone/>
            </a:pPr>
            <a:endParaRPr lang="lt-LT" sz="8000" u="sng" dirty="0" smtClean="0">
              <a:latin typeface="Bookman Old Style" pitchFamily="18" charset="0"/>
            </a:endParaRPr>
          </a:p>
          <a:p>
            <a:pPr marL="0" indent="0" algn="ctr">
              <a:buNone/>
            </a:pPr>
            <a:r>
              <a:rPr lang="lt-LT" sz="5000" dirty="0" smtClean="0"/>
              <a:t> </a:t>
            </a:r>
            <a:r>
              <a:rPr lang="lt-LT" sz="8000" dirty="0"/>
              <a:t>Mokinių tėvai (globėjai, rūpintojai) </a:t>
            </a:r>
            <a:endParaRPr lang="lt-LT" sz="8000" dirty="0" smtClean="0"/>
          </a:p>
          <a:p>
            <a:pPr marL="0" indent="0" algn="ctr">
              <a:buNone/>
            </a:pPr>
            <a:r>
              <a:rPr lang="lt-LT" sz="8000" dirty="0" smtClean="0"/>
              <a:t>Išdalinti 55 </a:t>
            </a:r>
            <a:r>
              <a:rPr lang="lt-LT" sz="8000" dirty="0" smtClean="0">
                <a:solidFill>
                  <a:srgbClr val="00B050"/>
                </a:solidFill>
              </a:rPr>
              <a:t>prieigos kodai, </a:t>
            </a:r>
            <a:r>
              <a:rPr lang="lt-LT" sz="8000" dirty="0" smtClean="0"/>
              <a:t>atsakyta 54 </a:t>
            </a:r>
            <a:r>
              <a:rPr lang="lt-LT" sz="7200" dirty="0" smtClean="0"/>
              <a:t>(98,2 </a:t>
            </a:r>
            <a:r>
              <a:rPr lang="en-US" sz="7200" dirty="0" smtClean="0"/>
              <a:t>%)</a:t>
            </a:r>
            <a:endParaRPr lang="lt-LT" sz="7200" dirty="0" smtClean="0"/>
          </a:p>
          <a:p>
            <a:pPr marL="0" indent="0" algn="ctr">
              <a:buNone/>
            </a:pPr>
            <a:r>
              <a:rPr lang="lt-LT" sz="8000" dirty="0" smtClean="0"/>
              <a:t>Mokiniai</a:t>
            </a:r>
            <a:endParaRPr lang="en-US" sz="8000" dirty="0" smtClean="0"/>
          </a:p>
          <a:p>
            <a:pPr marL="0" indent="0" algn="ctr">
              <a:buNone/>
            </a:pPr>
            <a:r>
              <a:rPr lang="lt-LT" sz="8000" dirty="0" smtClean="0"/>
              <a:t>Išdalinti  30 </a:t>
            </a:r>
            <a:r>
              <a:rPr lang="en-US" sz="8000" dirty="0" smtClean="0"/>
              <a:t> </a:t>
            </a:r>
            <a:r>
              <a:rPr lang="lt-LT" sz="8000" dirty="0" smtClean="0">
                <a:solidFill>
                  <a:srgbClr val="00B050"/>
                </a:solidFill>
              </a:rPr>
              <a:t>prieigos </a:t>
            </a:r>
            <a:r>
              <a:rPr lang="lt-LT" sz="8000" dirty="0">
                <a:solidFill>
                  <a:srgbClr val="00B050"/>
                </a:solidFill>
              </a:rPr>
              <a:t>kodai, </a:t>
            </a:r>
            <a:r>
              <a:rPr lang="lt-LT" sz="8000" dirty="0"/>
              <a:t>atsakyta </a:t>
            </a:r>
            <a:r>
              <a:rPr lang="lt-LT" sz="8000" dirty="0" smtClean="0"/>
              <a:t>30</a:t>
            </a:r>
            <a:r>
              <a:rPr lang="en-US" sz="8000" dirty="0" smtClean="0"/>
              <a:t> </a:t>
            </a:r>
            <a:r>
              <a:rPr lang="en-US" sz="7200" dirty="0" smtClean="0"/>
              <a:t>(100 %) </a:t>
            </a:r>
            <a:endParaRPr lang="lt-LT" sz="7200" dirty="0"/>
          </a:p>
          <a:p>
            <a:pPr marL="0" indent="0" algn="ctr">
              <a:buNone/>
            </a:pPr>
            <a:endParaRPr lang="lt-LT" sz="8000" dirty="0" smtClean="0"/>
          </a:p>
          <a:p>
            <a:pPr marL="0" indent="0" algn="ctr">
              <a:buNone/>
            </a:pPr>
            <a:endParaRPr lang="lt-LT" sz="8000" dirty="0"/>
          </a:p>
          <a:p>
            <a:pPr marL="0" indent="0" algn="ctr">
              <a:buNone/>
            </a:pPr>
            <a:r>
              <a:rPr lang="lt-LT" sz="5000" dirty="0" smtClean="0"/>
              <a:t>    </a:t>
            </a:r>
            <a:endParaRPr lang="lt-LT" sz="5000" dirty="0"/>
          </a:p>
        </p:txBody>
      </p:sp>
      <p:pic>
        <p:nvPicPr>
          <p:cNvPr id="13" name="Turinio vietos rezervavimo ženklas 12"/>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763688" y="1052736"/>
            <a:ext cx="5688632" cy="504056"/>
          </a:xfrm>
        </p:spPr>
      </p:pic>
    </p:spTree>
    <p:extLst>
      <p:ext uri="{BB962C8B-B14F-4D97-AF65-F5344CB8AC3E}">
        <p14:creationId xmlns:p14="http://schemas.microsoft.com/office/powerpoint/2010/main" val="1679432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Turinio vietos rezervavimo ženklas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2319053"/>
            <a:ext cx="8229600" cy="3088256"/>
          </a:xfrm>
        </p:spPr>
      </p:pic>
    </p:spTree>
    <p:extLst>
      <p:ext uri="{BB962C8B-B14F-4D97-AF65-F5344CB8AC3E}">
        <p14:creationId xmlns:p14="http://schemas.microsoft.com/office/powerpoint/2010/main" val="2872357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706090"/>
          </a:xfrm>
        </p:spPr>
        <p:txBody>
          <a:bodyPr>
            <a:normAutofit/>
          </a:bodyPr>
          <a:lstStyle/>
          <a:p>
            <a:r>
              <a:rPr lang="lt-LT" sz="2800" dirty="0">
                <a:solidFill>
                  <a:srgbClr val="C00000"/>
                </a:solidFill>
              </a:rPr>
              <a:t>Tėvų (globėjų/rūpintojų)  </a:t>
            </a:r>
            <a:r>
              <a:rPr lang="lt-LT" sz="2800" dirty="0"/>
              <a:t>nuomonė apie mokyklą </a:t>
            </a:r>
          </a:p>
        </p:txBody>
      </p:sp>
      <p:pic>
        <p:nvPicPr>
          <p:cNvPr id="4" name="Turinio vietos rezervavimo ženklas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55776" y="1700808"/>
            <a:ext cx="4410691" cy="1771897"/>
          </a:xfrm>
        </p:spPr>
      </p:pic>
      <p:pic>
        <p:nvPicPr>
          <p:cNvPr id="1026" name="Picture 2" descr="C:\Users\vartotojas\Desktop\ze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776" y="4221088"/>
            <a:ext cx="4229691" cy="19147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60081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Turinio vietos rezervavimo ženklas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68313" y="1341438"/>
            <a:ext cx="8229600" cy="4160837"/>
          </a:xfrm>
        </p:spPr>
      </p:pic>
    </p:spTree>
    <p:extLst>
      <p:ext uri="{BB962C8B-B14F-4D97-AF65-F5344CB8AC3E}">
        <p14:creationId xmlns:p14="http://schemas.microsoft.com/office/powerpoint/2010/main" val="36054356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p:cNvSpPr>
            <a:spLocks noGrp="1"/>
          </p:cNvSpPr>
          <p:nvPr>
            <p:ph type="title"/>
          </p:nvPr>
        </p:nvSpPr>
        <p:spPr>
          <a:xfrm>
            <a:off x="457200" y="274638"/>
            <a:ext cx="8435975" cy="633412"/>
          </a:xfrm>
        </p:spPr>
        <p:txBody>
          <a:bodyPr/>
          <a:lstStyle/>
          <a:p>
            <a:pPr eaLnBrk="1" hangingPunct="1"/>
            <a:r>
              <a:rPr lang="lt-LT" sz="2400" smtClean="0">
                <a:solidFill>
                  <a:srgbClr val="C00000"/>
                </a:solidFill>
              </a:rPr>
              <a:t>Mokinių </a:t>
            </a:r>
            <a:r>
              <a:rPr lang="lt-LT" sz="2400" smtClean="0"/>
              <a:t>nuomonė</a:t>
            </a:r>
            <a:r>
              <a:rPr lang="lt-LT" sz="2400" smtClean="0">
                <a:solidFill>
                  <a:srgbClr val="C00000"/>
                </a:solidFill>
              </a:rPr>
              <a:t> </a:t>
            </a:r>
            <a:r>
              <a:rPr lang="lt-LT" sz="2400" smtClean="0"/>
              <a:t>apie mokyklą </a:t>
            </a:r>
          </a:p>
        </p:txBody>
      </p:sp>
      <p:pic>
        <p:nvPicPr>
          <p:cNvPr id="6147" name="Turinio vietos rezervavimo ženklas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2267745" y="1196975"/>
            <a:ext cx="4255294" cy="1800225"/>
          </a:xfrm>
        </p:spPr>
      </p:pic>
      <p:pic>
        <p:nvPicPr>
          <p:cNvPr id="6148" name="Turinio vietos rezervavimo ženklas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3573463"/>
            <a:ext cx="3914775"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5226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778098"/>
          </a:xfrm>
        </p:spPr>
        <p:txBody>
          <a:bodyPr>
            <a:noAutofit/>
          </a:bodyPr>
          <a:lstStyle/>
          <a:p>
            <a:r>
              <a:rPr lang="en-US" sz="2000" dirty="0" err="1"/>
              <a:t>Pasirinktas</a:t>
            </a:r>
            <a:r>
              <a:rPr lang="en-US" sz="2000" dirty="0"/>
              <a:t> </a:t>
            </a:r>
            <a:r>
              <a:rPr lang="en-US" sz="2000" dirty="0" err="1"/>
              <a:t>rodiklis</a:t>
            </a:r>
            <a:r>
              <a:rPr lang="en-US" sz="2000" dirty="0"/>
              <a:t> </a:t>
            </a:r>
            <a:r>
              <a:rPr lang="en-US" sz="2000" dirty="0" err="1"/>
              <a:t>giluminiam</a:t>
            </a:r>
            <a:r>
              <a:rPr lang="lt-LT" sz="2000" dirty="0"/>
              <a:t> </a:t>
            </a:r>
            <a:r>
              <a:rPr lang="en-US" sz="2000" dirty="0"/>
              <a:t> </a:t>
            </a:r>
            <a:r>
              <a:rPr lang="lt-LT" sz="2000" dirty="0" smtClean="0"/>
              <a:t>mokyklos veiklos kokybės įsivertinimui</a:t>
            </a:r>
            <a:br>
              <a:rPr lang="lt-LT" sz="2000" dirty="0" smtClean="0"/>
            </a:br>
            <a:r>
              <a:rPr lang="lt-LT" sz="2000" dirty="0" smtClean="0"/>
              <a:t>4</a:t>
            </a:r>
            <a:r>
              <a:rPr lang="lt-LT" sz="2000" dirty="0"/>
              <a:t>. Sritis    4.1. </a:t>
            </a:r>
            <a:r>
              <a:rPr lang="lt-LT" sz="2000" dirty="0" smtClean="0"/>
              <a:t>Tema   4.1.2.Rodiklis</a:t>
            </a:r>
            <a:r>
              <a:rPr lang="lt-LT" sz="2000" dirty="0"/>
              <a:t>.  </a:t>
            </a:r>
            <a:r>
              <a:rPr lang="lt-LT" sz="2000" b="1" dirty="0"/>
              <a:t>Lyderystė</a:t>
            </a:r>
            <a:r>
              <a:rPr lang="lt-LT" sz="2000" dirty="0"/>
              <a:t/>
            </a:r>
            <a:br>
              <a:rPr lang="lt-LT" sz="2000" dirty="0"/>
            </a:br>
            <a:endParaRPr lang="lt-LT" sz="2000" i="1" dirty="0"/>
          </a:p>
        </p:txBody>
      </p:sp>
      <p:sp>
        <p:nvSpPr>
          <p:cNvPr id="4" name="Turinio vietos rezervavimo ženklas 2"/>
          <p:cNvSpPr>
            <a:spLocks noGrp="1"/>
          </p:cNvSpPr>
          <p:nvPr>
            <p:ph idx="1"/>
          </p:nvPr>
        </p:nvSpPr>
        <p:spPr>
          <a:xfrm>
            <a:off x="395536" y="836713"/>
            <a:ext cx="8579296" cy="1584176"/>
          </a:xfrm>
        </p:spPr>
        <p:txBody>
          <a:bodyPr>
            <a:normAutofit/>
          </a:bodyPr>
          <a:lstStyle/>
          <a:p>
            <a:pPr marL="0" indent="0" algn="ctr">
              <a:buNone/>
            </a:pPr>
            <a:r>
              <a:rPr lang="lt-LT" sz="2400" dirty="0" smtClean="0">
                <a:solidFill>
                  <a:schemeClr val="tx2">
                    <a:lumMod val="60000"/>
                    <a:lumOff val="40000"/>
                  </a:schemeClr>
                </a:solidFill>
              </a:rPr>
              <a:t>Įrankiai </a:t>
            </a:r>
            <a:r>
              <a:rPr lang="lt-LT" sz="2400" dirty="0" smtClean="0">
                <a:solidFill>
                  <a:schemeClr val="tx2">
                    <a:lumMod val="60000"/>
                    <a:lumOff val="40000"/>
                  </a:schemeClr>
                </a:solidFill>
              </a:rPr>
              <a:t>ir metodai</a:t>
            </a:r>
          </a:p>
          <a:p>
            <a:pPr marL="514350" indent="-514350">
              <a:buFont typeface="+mj-lt"/>
              <a:buAutoNum type="arabicPeriod"/>
            </a:pPr>
            <a:r>
              <a:rPr lang="lt-LT" sz="1400" dirty="0" smtClean="0"/>
              <a:t>Mokytojų </a:t>
            </a:r>
            <a:r>
              <a:rPr lang="lt-LT" sz="1400" dirty="0" smtClean="0"/>
              <a:t>apklausa ,,Lyderystė</a:t>
            </a:r>
            <a:r>
              <a:rPr lang="lt-LT" sz="1400" dirty="0"/>
              <a:t>. Apie darbo grupes</a:t>
            </a:r>
            <a:r>
              <a:rPr lang="lt-LT" sz="1400" dirty="0" smtClean="0"/>
              <a:t>‘‘     </a:t>
            </a:r>
            <a:r>
              <a:rPr lang="lt-LT" sz="1400" dirty="0" smtClean="0"/>
              <a:t>(klausimynas </a:t>
            </a:r>
            <a:r>
              <a:rPr lang="en-US" sz="1400" dirty="0" err="1" smtClean="0"/>
              <a:t>elektroniniame</a:t>
            </a:r>
            <a:r>
              <a:rPr lang="en-US" sz="1400" dirty="0" smtClean="0"/>
              <a:t> </a:t>
            </a:r>
            <a:r>
              <a:rPr lang="en-US" sz="1400" dirty="0"/>
              <a:t>TAMO </a:t>
            </a:r>
            <a:r>
              <a:rPr lang="en-US" sz="1400" dirty="0" err="1"/>
              <a:t>dienyne</a:t>
            </a:r>
            <a:r>
              <a:rPr lang="en-US" sz="1400" dirty="0"/>
              <a:t>)</a:t>
            </a:r>
            <a:endParaRPr lang="lt-LT" sz="1400" dirty="0"/>
          </a:p>
          <a:p>
            <a:pPr marL="0" indent="0">
              <a:buNone/>
            </a:pPr>
            <a:r>
              <a:rPr lang="lt-LT" sz="1400" dirty="0" smtClean="0"/>
              <a:t>2</a:t>
            </a:r>
            <a:r>
              <a:rPr lang="lt-LT" sz="1400" dirty="0"/>
              <a:t>.  Mokytojų apklausa ,, Lyderystė‘‘  </a:t>
            </a:r>
            <a:r>
              <a:rPr lang="lt-LT" sz="1400" dirty="0" smtClean="0"/>
              <a:t> </a:t>
            </a:r>
            <a:r>
              <a:rPr lang="en-US" sz="1400" dirty="0" smtClean="0"/>
              <a:t>(</a:t>
            </a:r>
            <a:r>
              <a:rPr lang="lt-LT" sz="1400" dirty="0"/>
              <a:t>klausimynas </a:t>
            </a:r>
            <a:r>
              <a:rPr lang="lt-LT" sz="1400" dirty="0" smtClean="0"/>
              <a:t> </a:t>
            </a:r>
            <a:r>
              <a:rPr lang="en-US" sz="1400" dirty="0" err="1" smtClean="0"/>
              <a:t>elektroniniame</a:t>
            </a:r>
            <a:r>
              <a:rPr lang="en-US" sz="1400" dirty="0" smtClean="0"/>
              <a:t> </a:t>
            </a:r>
            <a:r>
              <a:rPr lang="en-US" sz="1400" dirty="0"/>
              <a:t>TAMO </a:t>
            </a:r>
            <a:r>
              <a:rPr lang="en-US" sz="1400" dirty="0" err="1"/>
              <a:t>dienyne</a:t>
            </a:r>
            <a:r>
              <a:rPr lang="en-US" sz="1400" dirty="0"/>
              <a:t>)</a:t>
            </a:r>
            <a:endParaRPr lang="lt-LT" sz="1400" dirty="0"/>
          </a:p>
          <a:p>
            <a:pPr marL="0" indent="0">
              <a:buNone/>
            </a:pPr>
            <a:r>
              <a:rPr lang="lt-LT" sz="1400" dirty="0" smtClean="0"/>
              <a:t>3</a:t>
            </a:r>
            <a:r>
              <a:rPr lang="lt-LT" sz="1400" dirty="0"/>
              <a:t>.  Vadovų apklausa ,,Lyderystė‘‘ </a:t>
            </a:r>
            <a:r>
              <a:rPr lang="lt-LT" sz="1400" dirty="0" smtClean="0"/>
              <a:t>       </a:t>
            </a:r>
            <a:r>
              <a:rPr lang="en-US" sz="1400" dirty="0" smtClean="0"/>
              <a:t>(</a:t>
            </a:r>
            <a:r>
              <a:rPr lang="lt-LT" sz="1400" dirty="0"/>
              <a:t>klausimynas </a:t>
            </a:r>
            <a:r>
              <a:rPr lang="lt-LT" sz="1400" dirty="0" smtClean="0"/>
              <a:t> </a:t>
            </a:r>
            <a:r>
              <a:rPr lang="en-US" sz="1400" dirty="0" err="1" smtClean="0"/>
              <a:t>elektroniniame</a:t>
            </a:r>
            <a:r>
              <a:rPr lang="en-US" sz="1400" dirty="0" smtClean="0"/>
              <a:t> </a:t>
            </a:r>
            <a:r>
              <a:rPr lang="en-US" sz="1400" dirty="0"/>
              <a:t>TAMO </a:t>
            </a:r>
            <a:r>
              <a:rPr lang="en-US" sz="1400" dirty="0" err="1"/>
              <a:t>dienyne</a:t>
            </a:r>
            <a:r>
              <a:rPr lang="en-US" sz="1400" dirty="0"/>
              <a:t>)</a:t>
            </a:r>
            <a:endParaRPr lang="lt-LT" sz="1400" dirty="0"/>
          </a:p>
          <a:p>
            <a:endParaRPr lang="lt-LT" sz="2000" dirty="0">
              <a:solidFill>
                <a:srgbClr val="0070C0"/>
              </a:solidFill>
            </a:endParaRPr>
          </a:p>
        </p:txBody>
      </p:sp>
      <p:sp>
        <p:nvSpPr>
          <p:cNvPr id="5" name="Antraštė 1"/>
          <p:cNvSpPr txBox="1">
            <a:spLocks/>
          </p:cNvSpPr>
          <p:nvPr/>
        </p:nvSpPr>
        <p:spPr>
          <a:xfrm>
            <a:off x="442392" y="2492896"/>
            <a:ext cx="8229600" cy="128215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t-LT" sz="2000" dirty="0" smtClean="0"/>
              <a:t>2. Sritis    2.4. Tema</a:t>
            </a:r>
            <a:br>
              <a:rPr lang="lt-LT" sz="2000" dirty="0" smtClean="0"/>
            </a:br>
            <a:r>
              <a:rPr lang="lt-LT" sz="2000" dirty="0" smtClean="0"/>
              <a:t>2.4.2.Rodiklis.  </a:t>
            </a:r>
            <a:r>
              <a:rPr lang="lt-LT" sz="2000" b="1" dirty="0" smtClean="0"/>
              <a:t>Mokinių įsivertinimas</a:t>
            </a:r>
            <a:r>
              <a:rPr lang="lt-LT" sz="2000" dirty="0" smtClean="0"/>
              <a:t/>
            </a:r>
            <a:br>
              <a:rPr lang="lt-LT" sz="2000" dirty="0" smtClean="0"/>
            </a:br>
            <a:r>
              <a:rPr lang="lt-LT" sz="2000" dirty="0" smtClean="0"/>
              <a:t>Raktiniai žodžiai- dialogas vertinant, įsivertinimas kaip savivoka</a:t>
            </a:r>
            <a:endParaRPr lang="lt-LT" sz="2000" dirty="0"/>
          </a:p>
        </p:txBody>
      </p:sp>
      <p:sp>
        <p:nvSpPr>
          <p:cNvPr id="3" name="Stačiakampis 2"/>
          <p:cNvSpPr/>
          <p:nvPr/>
        </p:nvSpPr>
        <p:spPr>
          <a:xfrm>
            <a:off x="442392" y="3861048"/>
            <a:ext cx="8090048" cy="1754326"/>
          </a:xfrm>
          <a:prstGeom prst="rect">
            <a:avLst/>
          </a:prstGeom>
        </p:spPr>
        <p:txBody>
          <a:bodyPr wrap="square">
            <a:spAutoFit/>
          </a:bodyPr>
          <a:lstStyle/>
          <a:p>
            <a:pPr algn="ctr"/>
            <a:r>
              <a:rPr lang="lt-LT" sz="2000" dirty="0">
                <a:solidFill>
                  <a:schemeClr val="tx2">
                    <a:lumMod val="60000"/>
                    <a:lumOff val="40000"/>
                  </a:schemeClr>
                </a:solidFill>
              </a:rPr>
              <a:t>Įrankiai ir metodai</a:t>
            </a:r>
          </a:p>
          <a:p>
            <a:r>
              <a:rPr lang="lt-LT" sz="2400" dirty="0"/>
              <a:t>    </a:t>
            </a:r>
            <a:r>
              <a:rPr lang="lt-LT" sz="1600" u="sng" dirty="0"/>
              <a:t>Mokinių apklausa </a:t>
            </a:r>
            <a:r>
              <a:rPr lang="lt-LT" sz="1600" dirty="0"/>
              <a:t>(struktūruotas interviu) </a:t>
            </a:r>
          </a:p>
          <a:p>
            <a:r>
              <a:rPr lang="lt-LT" sz="1600" dirty="0"/>
              <a:t>14 mokinių birželio </a:t>
            </a:r>
            <a:r>
              <a:rPr lang="lt-LT" sz="1600" dirty="0" err="1"/>
              <a:t>mėn</a:t>
            </a:r>
            <a:r>
              <a:rPr lang="lt-LT" sz="1600" dirty="0"/>
              <a:t>. </a:t>
            </a:r>
          </a:p>
          <a:p>
            <a:r>
              <a:rPr lang="lt-LT" sz="1600" dirty="0"/>
              <a:t>12 mokinių rugsėjo </a:t>
            </a:r>
            <a:r>
              <a:rPr lang="lt-LT" sz="1600" dirty="0" err="1"/>
              <a:t>mėn</a:t>
            </a:r>
            <a:r>
              <a:rPr lang="lt-LT" sz="1600" dirty="0"/>
              <a:t>. </a:t>
            </a:r>
          </a:p>
          <a:p>
            <a:r>
              <a:rPr lang="lt-LT" sz="1600" dirty="0"/>
              <a:t>     </a:t>
            </a:r>
            <a:r>
              <a:rPr lang="lt-LT" sz="1600" u="sng" dirty="0"/>
              <a:t>Mokytojų apklausa</a:t>
            </a:r>
            <a:r>
              <a:rPr lang="lt-LT" sz="1600" dirty="0"/>
              <a:t> (</a:t>
            </a:r>
            <a:r>
              <a:rPr lang="lt-LT" sz="1600" dirty="0" err="1"/>
              <a:t>elekroniniame</a:t>
            </a:r>
            <a:r>
              <a:rPr lang="lt-LT" sz="1600" dirty="0"/>
              <a:t> TAMO dienyne)</a:t>
            </a:r>
          </a:p>
          <a:p>
            <a:r>
              <a:rPr lang="lt-LT" sz="1600" dirty="0"/>
              <a:t> </a:t>
            </a:r>
            <a:endParaRPr lang="lt-LT" sz="1600" dirty="0"/>
          </a:p>
        </p:txBody>
      </p:sp>
    </p:spTree>
    <p:extLst>
      <p:ext uri="{BB962C8B-B14F-4D97-AF65-F5344CB8AC3E}">
        <p14:creationId xmlns:p14="http://schemas.microsoft.com/office/powerpoint/2010/main" val="30686446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3200" dirty="0"/>
              <a:t>Apibendrinimas ir </a:t>
            </a:r>
            <a:r>
              <a:rPr lang="lt-LT" sz="3200" dirty="0" smtClean="0"/>
              <a:t>rekomendacijos (1)   </a:t>
            </a:r>
            <a:endParaRPr lang="lt-LT" sz="3200" dirty="0"/>
          </a:p>
        </p:txBody>
      </p:sp>
      <p:sp>
        <p:nvSpPr>
          <p:cNvPr id="3" name="Turinio vietos rezervavimo ženklas 2"/>
          <p:cNvSpPr>
            <a:spLocks noGrp="1"/>
          </p:cNvSpPr>
          <p:nvPr>
            <p:ph idx="1"/>
          </p:nvPr>
        </p:nvSpPr>
        <p:spPr>
          <a:xfrm>
            <a:off x="457200" y="1196753"/>
            <a:ext cx="8435280" cy="3600400"/>
          </a:xfrm>
        </p:spPr>
        <p:txBody>
          <a:bodyPr>
            <a:normAutofit/>
          </a:bodyPr>
          <a:lstStyle/>
          <a:p>
            <a:r>
              <a:rPr lang="lt-LT" sz="1600" dirty="0" smtClean="0">
                <a:latin typeface="+mj-lt"/>
              </a:rPr>
              <a:t>Mokytojų </a:t>
            </a:r>
            <a:r>
              <a:rPr lang="lt-LT" sz="1600" dirty="0">
                <a:latin typeface="+mj-lt"/>
              </a:rPr>
              <a:t>ir klasės vadovų metodinėje  grupėje </a:t>
            </a:r>
            <a:r>
              <a:rPr lang="lt-LT" sz="1600" dirty="0" smtClean="0">
                <a:latin typeface="+mj-lt"/>
              </a:rPr>
              <a:t>vertinimo </a:t>
            </a:r>
            <a:r>
              <a:rPr lang="lt-LT" sz="1600" dirty="0">
                <a:latin typeface="+mj-lt"/>
              </a:rPr>
              <a:t>ir įsivertinimo klausimus tikslinga svarstyti  bent kartą per pusmetį, nuolat stebėti asmeninę mokinių pažangą, susitarti, kaip ją fiksuoti</a:t>
            </a:r>
          </a:p>
          <a:p>
            <a:r>
              <a:rPr lang="lt-LT" sz="1600" dirty="0" smtClean="0">
                <a:latin typeface="+mj-lt"/>
              </a:rPr>
              <a:t>Mokslo </a:t>
            </a:r>
            <a:r>
              <a:rPr lang="lt-LT" sz="1600" dirty="0">
                <a:latin typeface="+mj-lt"/>
              </a:rPr>
              <a:t>metų pradžioje visi mokytojai </a:t>
            </a:r>
            <a:r>
              <a:rPr lang="lt-LT" sz="1600" u="sng" dirty="0">
                <a:latin typeface="+mj-lt"/>
              </a:rPr>
              <a:t>supažindins</a:t>
            </a:r>
            <a:r>
              <a:rPr lang="lt-LT" sz="1600" dirty="0">
                <a:latin typeface="+mj-lt"/>
              </a:rPr>
              <a:t> mokinius ir tėvus (globėjus, rūpintojus) su mokykloje priimta  vertinimo tvarka, sistemingai ją primins mokiniams. </a:t>
            </a:r>
          </a:p>
          <a:p>
            <a:r>
              <a:rPr lang="lt-LT" sz="1600" dirty="0">
                <a:latin typeface="+mj-lt"/>
              </a:rPr>
              <a:t>Vertindami mokinius, mokytojai    vadovausis  mokykloje </a:t>
            </a:r>
            <a:r>
              <a:rPr lang="lt-LT" sz="1600" u="sng" dirty="0">
                <a:latin typeface="+mj-lt"/>
              </a:rPr>
              <a:t>priimta </a:t>
            </a:r>
            <a:r>
              <a:rPr lang="lt-LT" sz="1600" dirty="0">
                <a:latin typeface="+mj-lt"/>
              </a:rPr>
              <a:t>vertinimo  sistema  (bei  individualiomis vertinimo sistemomis</a:t>
            </a:r>
            <a:r>
              <a:rPr lang="lt-LT" sz="1600" dirty="0" smtClean="0">
                <a:latin typeface="+mj-lt"/>
              </a:rPr>
              <a:t>).</a:t>
            </a:r>
          </a:p>
          <a:p>
            <a:r>
              <a:rPr lang="lt-LT" sz="1600" dirty="0"/>
              <a:t>Kiekvienas mokytojas metodinės grupės  susirinkime  </a:t>
            </a:r>
            <a:r>
              <a:rPr lang="lt-LT" sz="1600" u="sng" dirty="0"/>
              <a:t>turės  galimybę  </a:t>
            </a:r>
            <a:r>
              <a:rPr lang="lt-LT" sz="1600" dirty="0"/>
              <a:t>vieną kartą per mokslo  metus pasidalinti gerąja patirtimi, taikant įsivertinimo būdus ir metodus. </a:t>
            </a:r>
            <a:endParaRPr lang="lt-LT" sz="1600" dirty="0" smtClean="0"/>
          </a:p>
          <a:p>
            <a:r>
              <a:rPr lang="lt-LT" sz="1600" dirty="0"/>
              <a:t>Gal būt, tikslinga mokytojų ir klasės vadovų metodinės grupės  susirinkime supažindinti mokytojus su individualios pažangos vertinimo aplanko vedimo metodika, susitarti, kad kiekvienas mokinys  turėtų  individualios pažangos vertinimo aplankus, kauptų darbus, kartu su mokytoju sektų (mokytųsi sekti) savo pažangą.</a:t>
            </a:r>
          </a:p>
          <a:p>
            <a:endParaRPr lang="lt-LT" sz="1600" dirty="0"/>
          </a:p>
          <a:p>
            <a:endParaRPr lang="lt-LT" sz="1600" dirty="0" smtClean="0">
              <a:latin typeface="+mj-lt"/>
            </a:endParaRPr>
          </a:p>
          <a:p>
            <a:pPr fontAlgn="base"/>
            <a:endParaRPr lang="lt-LT" sz="2200" i="1" dirty="0"/>
          </a:p>
          <a:p>
            <a:pPr marL="0" indent="0">
              <a:buNone/>
            </a:pPr>
            <a:endParaRPr lang="lt-LT" dirty="0"/>
          </a:p>
        </p:txBody>
      </p:sp>
    </p:spTree>
    <p:extLst>
      <p:ext uri="{BB962C8B-B14F-4D97-AF65-F5344CB8AC3E}">
        <p14:creationId xmlns:p14="http://schemas.microsoft.com/office/powerpoint/2010/main" val="14755266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386</Words>
  <Application>Microsoft Office PowerPoint</Application>
  <PresentationFormat>Demonstracija ekrane (4:3)</PresentationFormat>
  <Paragraphs>61</Paragraphs>
  <Slides>10</Slides>
  <Notes>1</Notes>
  <HiddenSlides>0</HiddenSlides>
  <MMClips>0</MMClips>
  <ScaleCrop>false</ScaleCrop>
  <HeadingPairs>
    <vt:vector size="4" baseType="variant">
      <vt:variant>
        <vt:lpstr>Tema</vt:lpstr>
      </vt:variant>
      <vt:variant>
        <vt:i4>1</vt:i4>
      </vt:variant>
      <vt:variant>
        <vt:lpstr>Skaidrių pavadinimai</vt:lpstr>
      </vt:variant>
      <vt:variant>
        <vt:i4>10</vt:i4>
      </vt:variant>
    </vt:vector>
  </HeadingPairs>
  <TitlesOfParts>
    <vt:vector size="11" baseType="lpstr">
      <vt:lpstr>Office tema</vt:lpstr>
      <vt:lpstr>Šiaulių  ,,Ringuvos‘‘ mokykla </vt:lpstr>
      <vt:lpstr>Mokyklos veiklos kokybės įsivertinimas  vykdomas vadovaujantis (1)   </vt:lpstr>
      <vt:lpstr>Įsivertinimo instrumentai </vt:lpstr>
      <vt:lpstr>PowerPoint pristatymas</vt:lpstr>
      <vt:lpstr>Tėvų (globėjų/rūpintojų)  nuomonė apie mokyklą </vt:lpstr>
      <vt:lpstr>PowerPoint pristatymas</vt:lpstr>
      <vt:lpstr>Mokinių nuomonė apie mokyklą </vt:lpstr>
      <vt:lpstr>Pasirinktas rodiklis giluminiam  mokyklos veiklos kokybės įsivertinimui 4. Sritis    4.1. Tema   4.1.2.Rodiklis.  Lyderystė </vt:lpstr>
      <vt:lpstr>Apibendrinimas ir rekomendacijos (1)   </vt:lpstr>
      <vt:lpstr>Atlikus giluminį mokyklos veiklos kokybės įsivertinimą, numatytos tolimesnės mokyklos veiklos tobulinimo gairės: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pristatymas</dc:title>
  <dc:creator>vartotojas</dc:creator>
  <cp:lastModifiedBy>vartotojas</cp:lastModifiedBy>
  <cp:revision>350</cp:revision>
  <dcterms:created xsi:type="dcterms:W3CDTF">2020-10-03T11:48:02Z</dcterms:created>
  <dcterms:modified xsi:type="dcterms:W3CDTF">2020-12-28T18:33:54Z</dcterms:modified>
</cp:coreProperties>
</file>